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35"/>
  </p:notesMasterIdLst>
  <p:sldIdLst>
    <p:sldId id="299" r:id="rId2"/>
    <p:sldId id="272" r:id="rId3"/>
    <p:sldId id="273" r:id="rId4"/>
    <p:sldId id="319" r:id="rId5"/>
    <p:sldId id="311" r:id="rId6"/>
    <p:sldId id="280" r:id="rId7"/>
    <p:sldId id="282" r:id="rId8"/>
    <p:sldId id="284" r:id="rId9"/>
    <p:sldId id="308" r:id="rId10"/>
    <p:sldId id="307" r:id="rId11"/>
    <p:sldId id="256" r:id="rId12"/>
    <p:sldId id="285" r:id="rId13"/>
    <p:sldId id="257" r:id="rId14"/>
    <p:sldId id="259" r:id="rId15"/>
    <p:sldId id="262" r:id="rId16"/>
    <p:sldId id="267" r:id="rId17"/>
    <p:sldId id="321" r:id="rId18"/>
    <p:sldId id="297" r:id="rId19"/>
    <p:sldId id="286" r:id="rId20"/>
    <p:sldId id="312" r:id="rId21"/>
    <p:sldId id="304" r:id="rId22"/>
    <p:sldId id="305" r:id="rId23"/>
    <p:sldId id="306" r:id="rId24"/>
    <p:sldId id="287" r:id="rId25"/>
    <p:sldId id="288" r:id="rId26"/>
    <p:sldId id="310" r:id="rId27"/>
    <p:sldId id="301" r:id="rId28"/>
    <p:sldId id="313" r:id="rId29"/>
    <p:sldId id="298" r:id="rId30"/>
    <p:sldId id="314" r:id="rId31"/>
    <p:sldId id="294" r:id="rId32"/>
    <p:sldId id="300" r:id="rId33"/>
    <p:sldId id="303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2" autoAdjust="0"/>
    <p:restoredTop sz="94649" autoAdjust="0"/>
  </p:normalViewPr>
  <p:slideViewPr>
    <p:cSldViewPr>
      <p:cViewPr varScale="1">
        <p:scale>
          <a:sx n="88" d="100"/>
          <a:sy n="88" d="100"/>
        </p:scale>
        <p:origin x="-3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-3306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E5E75E9-8C84-4736-809E-4D2D5EDA5201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4721B45-96F5-4402-BCEE-243239771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16D687-D11D-4A3D-B8F3-A3AD9AA798D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165E18-2A7D-4FD7-B362-49175939F7C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4E2174-60A5-49C6-AB49-11835071A27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CC63E-19A2-491A-9346-F1EA4004CAAA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DBA64-0499-47A2-A9B9-60BC5D0DA5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F535B-3FDD-4614-88E8-8BE69D6DC745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4B40F-641F-4DC2-A647-BB0799A22E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A2400-7463-4E0D-9A54-00DA9930B057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4ED6B-870C-4946-BF45-B496BB66E2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A30A1-1759-4CFB-BD8E-68A5D2191DB6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B5F95-9D09-4E41-B766-CC1BBFAFC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6B966-BBE7-4C2F-BC7F-63630512CDAE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15B30-9A5E-4943-98E0-A9B2214F2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A4C16-EF58-4FA3-9961-5B4F6C342553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6E79C-5585-466E-86E2-5FFB13C048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9F6B-C229-4A2C-A51C-25213A0528F3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6CB13-CB7D-40C2-80F5-6645C83AEA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E6DB8-E8A0-4FDC-9052-EDD990794549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CC250-34F2-46BE-8179-EA53825C5F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D078E-AE61-4499-8E95-00EE33F62F4E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CD233-1593-4283-BC47-405CCF6FC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8A30-27F5-4A40-9A46-926EB0A9C676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7815F-1812-4BE4-84B0-6A8CFE17F5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066E9-3147-4C0B-9D6D-D2959375BD1E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FBCA8-95FF-4568-BBD4-A977666F95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7E70A3-5455-4006-B2CB-5DE058087459}" type="datetimeFigureOut">
              <a:rPr lang="ru-RU"/>
              <a:pPr>
                <a:defRPr/>
              </a:pPr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A9B80A-5833-40BB-9F1B-5FFEECFDE9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4" r:id="rId2"/>
    <p:sldLayoutId id="2147483873" r:id="rId3"/>
    <p:sldLayoutId id="2147483872" r:id="rId4"/>
    <p:sldLayoutId id="2147483871" r:id="rId5"/>
    <p:sldLayoutId id="2147483870" r:id="rId6"/>
    <p:sldLayoutId id="2147483869" r:id="rId7"/>
    <p:sldLayoutId id="2147483868" r:id="rId8"/>
    <p:sldLayoutId id="2147483867" r:id="rId9"/>
    <p:sldLayoutId id="2147483866" r:id="rId10"/>
    <p:sldLayoutId id="21474838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руиз по Амуру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179512" y="116632"/>
            <a:ext cx="8784976" cy="6552728"/>
          </a:xfrm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1433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0975"/>
            <a:ext cx="1290638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512" y="5301208"/>
            <a:ext cx="3312368" cy="1323439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effectLst>
            <a:glow rad="1905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latin typeface="+mn-lt"/>
                <a:cs typeface="+mn-cs"/>
              </a:rPr>
              <a:t>НИКА</a:t>
            </a:r>
            <a:r>
              <a:rPr lang="en-US" sz="4000" b="1" i="1" dirty="0">
                <a:latin typeface="+mn-lt"/>
                <a:cs typeface="+mn-cs"/>
              </a:rPr>
              <a:t/>
            </a:r>
            <a:br>
              <a:rPr lang="en-US" sz="4000" b="1" i="1" dirty="0">
                <a:latin typeface="+mn-lt"/>
                <a:cs typeface="+mn-cs"/>
              </a:rPr>
            </a:br>
            <a:r>
              <a:rPr lang="ru-RU" sz="4000" b="1" i="1" dirty="0">
                <a:latin typeface="+mn-lt"/>
                <a:cs typeface="+mn-cs"/>
              </a:rPr>
              <a:t>Туроператор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90872" y="0"/>
            <a:ext cx="8229600" cy="1143000"/>
          </a:xfrm>
          <a:effectLst>
            <a:reflection blurRad="6350" stA="52000" endA="300" endPos="35000" dir="5400000" sy="-100000" algn="bl" rotWithShape="0"/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/>
              <a:t>Добро пожаловать </a:t>
            </a:r>
            <a:br>
              <a:rPr lang="ru-RU" b="1" i="1" dirty="0" smtClean="0"/>
            </a:br>
            <a:r>
              <a:rPr lang="ru-RU" b="1" i="1" dirty="0" smtClean="0"/>
              <a:t>в Россию</a:t>
            </a:r>
            <a:r>
              <a:rPr lang="en-US" b="1" i="1" dirty="0" smtClean="0"/>
              <a:t>!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руиз по Оби и Иртышу на теплохода РЕМИКС - Туроператор Н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3" y="116632"/>
            <a:ext cx="8818012" cy="66247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3" name="Рисунок 2" descr="http://route.com.de/d/678684/d/4_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111" y="1467778"/>
            <a:ext cx="2736304" cy="2204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Рисунок 3" descr="http://www.bylkov.ru/_ph/35/2/1901543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221088"/>
            <a:ext cx="2736304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396875" y="711200"/>
            <a:ext cx="8496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Calibri" pitchFamily="34" charset="0"/>
              </a:rPr>
              <a:t>Рыбалка на «Зеленых стоянках»</a:t>
            </a:r>
            <a:endParaRPr lang="ru-RU" sz="4000">
              <a:latin typeface="Calibri" pitchFamily="34" charset="0"/>
            </a:endParaRPr>
          </a:p>
        </p:txBody>
      </p:sp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179388" y="3935413"/>
            <a:ext cx="3313112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chemeClr val="bg1"/>
                </a:solidFill>
                <a:latin typeface="Calibri" pitchFamily="34" charset="0"/>
              </a:rPr>
              <a:t>Здесь можно выловить: </a:t>
            </a:r>
          </a:p>
          <a:p>
            <a:pPr algn="ctr"/>
            <a:r>
              <a:rPr lang="ru-RU" b="1" i="1">
                <a:solidFill>
                  <a:schemeClr val="bg1"/>
                </a:solidFill>
                <a:latin typeface="Calibri" pitchFamily="34" charset="0"/>
              </a:rPr>
              <a:t>щуку, судака, окуня, леща, </a:t>
            </a:r>
          </a:p>
          <a:p>
            <a:pPr algn="ctr"/>
            <a:r>
              <a:rPr lang="ru-RU" b="1" i="1">
                <a:solidFill>
                  <a:schemeClr val="bg1"/>
                </a:solidFill>
                <a:latin typeface="Calibri" pitchFamily="34" charset="0"/>
              </a:rPr>
              <a:t>язя, карася, чебака. </a:t>
            </a:r>
          </a:p>
          <a:p>
            <a:pPr algn="ctr"/>
            <a:r>
              <a:rPr lang="ru-RU" b="1" i="1">
                <a:solidFill>
                  <a:schemeClr val="bg1"/>
                </a:solidFill>
                <a:latin typeface="Calibri" pitchFamily="34" charset="0"/>
              </a:rPr>
              <a:t>Встречается и  такая ценная рыба, как стерлядь и  нельма</a:t>
            </a:r>
            <a:r>
              <a:rPr lang="en-US" b="1" i="1">
                <a:solidFill>
                  <a:schemeClr val="bg1"/>
                </a:solidFill>
                <a:latin typeface="Calibri" pitchFamily="34" charset="0"/>
              </a:rPr>
              <a:t>,</a:t>
            </a:r>
            <a:endParaRPr lang="ru-RU" b="1" i="1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ru-RU" b="1" i="1">
                <a:solidFill>
                  <a:schemeClr val="bg1"/>
                </a:solidFill>
                <a:latin typeface="Calibri" pitchFamily="34" charset="0"/>
              </a:rPr>
              <a:t>весом более </a:t>
            </a:r>
            <a:r>
              <a:rPr lang="en-US" b="1" i="1">
                <a:solidFill>
                  <a:schemeClr val="bg1"/>
                </a:solidFill>
                <a:latin typeface="Calibri" pitchFamily="34" charset="0"/>
              </a:rPr>
              <a:t>10 </a:t>
            </a:r>
            <a:r>
              <a:rPr lang="ru-RU" b="1" i="1">
                <a:solidFill>
                  <a:schemeClr val="bg1"/>
                </a:solidFill>
                <a:latin typeface="Calibri" pitchFamily="34" charset="0"/>
              </a:rPr>
              <a:t> кг.</a:t>
            </a:r>
          </a:p>
        </p:txBody>
      </p:sp>
      <p:pic>
        <p:nvPicPr>
          <p:cNvPr id="25606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15888"/>
            <a:ext cx="6731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mtClean="0"/>
              <a:t>Т/х «РЕМИКС» </a:t>
            </a:r>
            <a:r>
              <a:rPr lang="en-US" sz="4000" smtClean="0"/>
              <a:t>– </a:t>
            </a:r>
            <a:r>
              <a:rPr lang="ru-RU" sz="4000" smtClean="0"/>
              <a:t>роскошный теплоход на реках Обь и Иртыш</a:t>
            </a:r>
          </a:p>
        </p:txBody>
      </p:sp>
      <p:pic>
        <p:nvPicPr>
          <p:cNvPr id="12" name="Рисунок 11" descr="R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96752"/>
            <a:ext cx="4255632" cy="45182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6627" name="Прямоугольник 12"/>
          <p:cNvSpPr>
            <a:spLocks noChangeArrowheads="1"/>
          </p:cNvSpPr>
          <p:nvPr/>
        </p:nvSpPr>
        <p:spPr bwMode="auto">
          <a:xfrm>
            <a:off x="4572000" y="1125538"/>
            <a:ext cx="457200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latin typeface="Calibri" pitchFamily="34" charset="0"/>
              </a:rPr>
              <a:t>Т/х «РЕМИКС» </a:t>
            </a:r>
            <a:r>
              <a:rPr lang="ru-RU" i="1">
                <a:latin typeface="Calibri" pitchFamily="34" charset="0"/>
              </a:rPr>
              <a:t>обрел свою вторую жизнь после капитальной реконструкции в 2009 г.</a:t>
            </a:r>
          </a:p>
          <a:p>
            <a:pPr algn="ctr"/>
            <a:r>
              <a:rPr lang="ru-RU" i="1">
                <a:latin typeface="Calibri" pitchFamily="34" charset="0"/>
              </a:rPr>
              <a:t>Сейчас это один из самых красивых теплоходов на водных путях России.</a:t>
            </a:r>
          </a:p>
          <a:p>
            <a:pPr algn="ctr"/>
            <a:r>
              <a:rPr lang="ru-RU" i="1">
                <a:latin typeface="Calibri" pitchFamily="34" charset="0"/>
              </a:rPr>
              <a:t>После капитального ремонта корпуса теплохода, двигателей </a:t>
            </a:r>
          </a:p>
          <a:p>
            <a:pPr algn="ctr"/>
            <a:r>
              <a:rPr lang="ru-RU" i="1">
                <a:latin typeface="Calibri" pitchFamily="34" charset="0"/>
              </a:rPr>
              <a:t>и  прочего оборудования наступила очередь капитального </a:t>
            </a:r>
          </a:p>
          <a:p>
            <a:pPr algn="ctr"/>
            <a:r>
              <a:rPr lang="ru-RU" i="1">
                <a:latin typeface="Calibri" pitchFamily="34" charset="0"/>
              </a:rPr>
              <a:t>ремонта внутренних помещений</a:t>
            </a:r>
            <a:r>
              <a:rPr lang="en-US" i="1">
                <a:latin typeface="Calibri" pitchFamily="34" charset="0"/>
              </a:rPr>
              <a:t>. </a:t>
            </a:r>
          </a:p>
          <a:p>
            <a:pPr algn="ctr"/>
            <a:r>
              <a:rPr lang="ru-RU" b="1" i="1">
                <a:latin typeface="Calibri" pitchFamily="34" charset="0"/>
              </a:rPr>
              <a:t>Была разработана концепция «Кругосветного путешествия» </a:t>
            </a:r>
          </a:p>
          <a:p>
            <a:pPr algn="ctr"/>
            <a:r>
              <a:rPr lang="ru-RU" b="1" i="1">
                <a:latin typeface="Calibri" pitchFamily="34" charset="0"/>
              </a:rPr>
              <a:t>на борту одного теплохода.</a:t>
            </a:r>
          </a:p>
        </p:txBody>
      </p:sp>
      <p:pic>
        <p:nvPicPr>
          <p:cNvPr id="26628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8"/>
            <a:ext cx="6731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4724400"/>
            <a:ext cx="30956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179388" y="5805488"/>
            <a:ext cx="4329112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Это уникальный теплоход,</a:t>
            </a:r>
          </a:p>
          <a:p>
            <a:pPr algn="ctr"/>
            <a:r>
              <a:rPr lang="ru-RU" b="1" i="1">
                <a:latin typeface="Calibri" pitchFamily="34" charset="0"/>
              </a:rPr>
              <a:t>словно сказочный дворец загадочной царицы</a:t>
            </a:r>
            <a:endParaRPr lang="ru-RU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b="1" smtClean="0"/>
              <a:t>т/х </a:t>
            </a:r>
            <a:r>
              <a:rPr lang="ru-RU" b="1" smtClean="0">
                <a:latin typeface="Arial" charset="0"/>
              </a:rPr>
              <a:t>«</a:t>
            </a:r>
            <a:r>
              <a:rPr lang="ru-RU" b="1" smtClean="0"/>
              <a:t>Ремикс</a:t>
            </a:r>
            <a:r>
              <a:rPr lang="ru-RU" b="1" smtClean="0">
                <a:latin typeface="Arial" charset="0"/>
              </a:rPr>
              <a:t>»</a:t>
            </a:r>
          </a:p>
        </p:txBody>
      </p:sp>
      <p:pic>
        <p:nvPicPr>
          <p:cNvPr id="3" name="Рисунок 2" descr="3cd8b44e-3c19-4b5b-a6f0-b0a941d71b23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58434"/>
            <a:ext cx="4104456" cy="28662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Рисунок 3" descr="Remix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0630" y="855762"/>
            <a:ext cx="4307022" cy="28803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 descr="LHdMJIrBa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765316"/>
            <a:ext cx="4104456" cy="29040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 descr="auXaAAL-_nw-1024x6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3" y="3789040"/>
            <a:ext cx="4320479" cy="2829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7" name="TextBox 6"/>
          <p:cNvSpPr txBox="1"/>
          <p:nvPr/>
        </p:nvSpPr>
        <p:spPr>
          <a:xfrm>
            <a:off x="3276600" y="908050"/>
            <a:ext cx="2374900" cy="9413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>
                <a:solidFill>
                  <a:srgbClr val="000000"/>
                </a:solidFill>
                <a:cs typeface="Arial" charset="0"/>
              </a:rPr>
              <a:t>Ресторан</a:t>
            </a:r>
          </a:p>
          <a:p>
            <a:pPr algn="ctr">
              <a:defRPr/>
            </a:pPr>
            <a:r>
              <a:rPr lang="ru-RU">
                <a:solidFill>
                  <a:srgbClr val="000000"/>
                </a:solidFill>
                <a:cs typeface="Arial" charset="0"/>
              </a:rPr>
              <a:t>«Черная 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ж</a:t>
            </a:r>
            <a:r>
              <a:rPr lang="ru-RU">
                <a:solidFill>
                  <a:srgbClr val="000000"/>
                </a:solidFill>
                <a:cs typeface="Arial" charset="0"/>
              </a:rPr>
              <a:t>емчужина»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088" y="5805488"/>
            <a:ext cx="3600450" cy="9413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Пиратский бар </a:t>
            </a:r>
            <a:r>
              <a:rPr lang="en-US" dirty="0"/>
              <a:t>– </a:t>
            </a:r>
            <a:r>
              <a:rPr lang="ru-RU" dirty="0"/>
              <a:t>ресторан для проведения тематических ужинов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3663" y="5949950"/>
            <a:ext cx="2376487" cy="3683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Белый салон</a:t>
            </a:r>
          </a:p>
        </p:txBody>
      </p:sp>
      <p:pic>
        <p:nvPicPr>
          <p:cNvPr id="28681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0175" y="44450"/>
            <a:ext cx="67468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b="1" smtClean="0"/>
              <a:t>ЦАРСКИЕ АПАРТАМЕНТЫ </a:t>
            </a:r>
            <a:br>
              <a:rPr lang="ru-RU" sz="2800" b="1" smtClean="0"/>
            </a:br>
            <a:r>
              <a:rPr lang="ru-RU" sz="2800" b="1" smtClean="0"/>
              <a:t>“Версаль“</a:t>
            </a:r>
            <a:r>
              <a:rPr lang="en-US" sz="2800" b="1" smtClean="0"/>
              <a:t> </a:t>
            </a:r>
            <a:r>
              <a:rPr lang="ru-RU" sz="2800" b="1" smtClean="0"/>
              <a:t>и</a:t>
            </a:r>
            <a:r>
              <a:rPr lang="en-US" sz="2800" b="1" smtClean="0"/>
              <a:t> “</a:t>
            </a:r>
            <a:r>
              <a:rPr lang="ru-RU" sz="2800" b="1" smtClean="0"/>
              <a:t>Белые апартаменты</a:t>
            </a:r>
            <a:r>
              <a:rPr lang="en-US" sz="2800" b="1" smtClean="0"/>
              <a:t>”</a:t>
            </a:r>
            <a:endParaRPr lang="ru-RU" sz="2800" smtClean="0"/>
          </a:p>
        </p:txBody>
      </p:sp>
      <p:pic>
        <p:nvPicPr>
          <p:cNvPr id="3" name="Рисунок 2" descr="versalart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340768"/>
            <a:ext cx="3672408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versalart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3" y="4005062"/>
            <a:ext cx="3672409" cy="2592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versalart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933056"/>
            <a:ext cx="3744417" cy="269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95288" y="1196975"/>
            <a:ext cx="4105275" cy="28384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i="1">
                <a:solidFill>
                  <a:srgbClr val="000000"/>
                </a:solidFill>
                <a:cs typeface="Arial" charset="0"/>
              </a:rPr>
              <a:t>Площадь каюты 60 кв.м.</a:t>
            </a:r>
          </a:p>
          <a:p>
            <a:pPr algn="ctr">
              <a:defRPr/>
            </a:pPr>
            <a:r>
              <a:rPr lang="ru-RU" i="1">
                <a:solidFill>
                  <a:srgbClr val="000000"/>
                </a:solidFill>
                <a:cs typeface="Arial" charset="0"/>
              </a:rPr>
              <a:t>В каюте большая гостиная и спальня. </a:t>
            </a:r>
          </a:p>
          <a:p>
            <a:pPr algn="ctr">
              <a:defRPr/>
            </a:pPr>
            <a:r>
              <a:rPr lang="ru-RU" i="1">
                <a:solidFill>
                  <a:srgbClr val="000000"/>
                </a:solidFill>
                <a:cs typeface="Arial" charset="0"/>
              </a:rPr>
              <a:t>Большая двуспальная кровать.</a:t>
            </a:r>
          </a:p>
          <a:p>
            <a:pPr algn="ctr">
              <a:defRPr/>
            </a:pPr>
            <a:r>
              <a:rPr lang="ru-RU" i="1">
                <a:solidFill>
                  <a:srgbClr val="000000"/>
                </a:solidFill>
                <a:cs typeface="Arial" charset="0"/>
              </a:rPr>
              <a:t>Санузел с </a:t>
            </a:r>
            <a:r>
              <a:rPr lang="ru-RU" i="1">
                <a:solidFill>
                  <a:srgbClr val="000000"/>
                </a:solidFill>
                <a:latin typeface="Arial" charset="0"/>
                <a:cs typeface="Arial" charset="0"/>
              </a:rPr>
              <a:t>дву</a:t>
            </a:r>
            <a:r>
              <a:rPr lang="ru-RU" i="1">
                <a:solidFill>
                  <a:srgbClr val="000000"/>
                </a:solidFill>
                <a:cs typeface="Arial" charset="0"/>
              </a:rPr>
              <a:t>мя окнами с душем и туалетом.</a:t>
            </a:r>
          </a:p>
          <a:p>
            <a:pPr algn="ctr">
              <a:defRPr/>
            </a:pPr>
            <a:r>
              <a:rPr lang="ru-RU" i="1">
                <a:solidFill>
                  <a:srgbClr val="000000"/>
                </a:solidFill>
                <a:cs typeface="Arial" charset="0"/>
              </a:rPr>
              <a:t>В каюте много окон и прямой выход на променад.</a:t>
            </a:r>
          </a:p>
          <a:p>
            <a:pPr algn="ctr">
              <a:defRPr/>
            </a:pPr>
            <a:r>
              <a:rPr lang="ru-RU" i="1">
                <a:solidFill>
                  <a:srgbClr val="000000"/>
                </a:solidFill>
                <a:cs typeface="Arial" charset="0"/>
              </a:rPr>
              <a:t>Телевизор, кондиционер, телефон, вентиляция, отопление.</a:t>
            </a:r>
          </a:p>
        </p:txBody>
      </p:sp>
      <p:pic>
        <p:nvPicPr>
          <p:cNvPr id="8" name="Рисунок 7" descr="belyjart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986369"/>
            <a:ext cx="3672408" cy="2718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3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146050"/>
            <a:ext cx="67468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b="1" smtClean="0"/>
              <a:t>ГРАНД ЛЮКСЫ</a:t>
            </a: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b="1" smtClean="0"/>
              <a:t>“Япония“</a:t>
            </a:r>
            <a:r>
              <a:rPr lang="en-US" sz="2800" b="1" smtClean="0"/>
              <a:t> </a:t>
            </a:r>
            <a:r>
              <a:rPr lang="ru-RU" sz="2800" b="1" smtClean="0"/>
              <a:t>и</a:t>
            </a:r>
            <a:r>
              <a:rPr lang="en-US" sz="2800" b="1" smtClean="0"/>
              <a:t> “</a:t>
            </a:r>
            <a:r>
              <a:rPr lang="ru-RU" sz="2800" b="1" smtClean="0"/>
              <a:t>Турция</a:t>
            </a:r>
            <a:r>
              <a:rPr lang="en-US" sz="2800" b="1" smtClean="0"/>
              <a:t>”</a:t>
            </a:r>
            <a:endParaRPr lang="ru-RU" sz="2800" smtClean="0"/>
          </a:p>
        </p:txBody>
      </p:sp>
      <p:pic>
        <p:nvPicPr>
          <p:cNvPr id="4" name="Рисунок 3" descr="japonijabl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05064"/>
            <a:ext cx="3504390" cy="2628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london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933056"/>
            <a:ext cx="2016224" cy="2688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london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3933056"/>
            <a:ext cx="2016224" cy="2688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4427538" y="1196975"/>
            <a:ext cx="40322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Площадь каюты 35 кв.м.</a:t>
            </a:r>
          </a:p>
          <a:p>
            <a:pPr algn="ctr"/>
            <a:r>
              <a:rPr lang="ru-RU" i="1">
                <a:latin typeface="Calibri" pitchFamily="34" charset="0"/>
              </a:rPr>
              <a:t>Двуспальная кровать.</a:t>
            </a:r>
          </a:p>
          <a:p>
            <a:pPr algn="ctr"/>
            <a:r>
              <a:rPr lang="ru-RU" i="1">
                <a:latin typeface="Calibri" pitchFamily="34" charset="0"/>
              </a:rPr>
              <a:t>Санузел с душем и туалетом.</a:t>
            </a:r>
          </a:p>
          <a:p>
            <a:pPr algn="ctr"/>
            <a:r>
              <a:rPr lang="ru-RU" i="1">
                <a:latin typeface="Calibri" pitchFamily="34" charset="0"/>
              </a:rPr>
              <a:t>В каюте много окон, телевизор, кондиционер, телефон, вентиляция, отопление.</a:t>
            </a:r>
          </a:p>
        </p:txBody>
      </p:sp>
      <p:pic>
        <p:nvPicPr>
          <p:cNvPr id="9" name="Рисунок 8" descr="turcijabl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6196" y="1143000"/>
            <a:ext cx="3504389" cy="2628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7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146050"/>
            <a:ext cx="67468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b="1" smtClean="0"/>
              <a:t>ЛЮКСЫ</a:t>
            </a:r>
            <a:r>
              <a:rPr lang="en-US" sz="2800" b="1" smtClean="0"/>
              <a:t>: </a:t>
            </a:r>
            <a:r>
              <a:rPr lang="ru-RU" sz="2800" b="1" smtClean="0"/>
              <a:t> </a:t>
            </a:r>
            <a:r>
              <a:rPr lang="en-US" sz="2800" b="1" smtClean="0"/>
              <a:t>“</a:t>
            </a:r>
            <a:r>
              <a:rPr lang="ru-RU" sz="2800" b="1" smtClean="0"/>
              <a:t>Лазурный</a:t>
            </a:r>
            <a:r>
              <a:rPr lang="en-US" sz="2800" b="1" smtClean="0"/>
              <a:t>”, “</a:t>
            </a:r>
            <a:r>
              <a:rPr lang="ru-RU" sz="2800" b="1" smtClean="0"/>
              <a:t>Африка</a:t>
            </a:r>
            <a:r>
              <a:rPr lang="en-US" sz="2800" b="1" smtClean="0"/>
              <a:t>”, “</a:t>
            </a:r>
            <a:r>
              <a:rPr lang="ru-RU" sz="2800" b="1" smtClean="0"/>
              <a:t>Мексика</a:t>
            </a:r>
            <a:r>
              <a:rPr lang="en-US" sz="2800" b="1" smtClean="0"/>
              <a:t>”, “</a:t>
            </a:r>
            <a:r>
              <a:rPr lang="ru-RU" sz="2800" b="1" smtClean="0"/>
              <a:t>Египет</a:t>
            </a:r>
            <a:r>
              <a:rPr lang="en-US" sz="2800" b="1" smtClean="0"/>
              <a:t>”, “</a:t>
            </a:r>
            <a:r>
              <a:rPr lang="ru-RU" sz="2800" b="1" smtClean="0"/>
              <a:t>Индия</a:t>
            </a:r>
            <a:r>
              <a:rPr lang="en-US" sz="2800" b="1" smtClean="0"/>
              <a:t>”, “</a:t>
            </a:r>
            <a:r>
              <a:rPr lang="ru-RU" sz="2800" b="1" smtClean="0"/>
              <a:t>Китай</a:t>
            </a:r>
            <a:r>
              <a:rPr lang="en-US" sz="2800" b="1" smtClean="0"/>
              <a:t>”, “</a:t>
            </a:r>
            <a:r>
              <a:rPr lang="ru-RU" sz="2800" b="1" smtClean="0"/>
              <a:t>Лондон</a:t>
            </a:r>
            <a:r>
              <a:rPr lang="en-US" sz="2800" b="1" smtClean="0"/>
              <a:t>”, “</a:t>
            </a:r>
            <a:r>
              <a:rPr lang="ru-RU" sz="2800" b="1" smtClean="0"/>
              <a:t>Башмак</a:t>
            </a:r>
            <a:r>
              <a:rPr lang="en-US" sz="2800" b="1" smtClean="0"/>
              <a:t>”</a:t>
            </a:r>
            <a:endParaRPr lang="ru-RU" sz="2800" b="1" smtClean="0"/>
          </a:p>
        </p:txBody>
      </p:sp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4572000" y="3933825"/>
            <a:ext cx="3887788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Площадь каюты 18 кв.м.</a:t>
            </a:r>
          </a:p>
          <a:p>
            <a:pPr algn="ctr"/>
            <a:r>
              <a:rPr lang="ru-RU" i="1">
                <a:latin typeface="Calibri" pitchFamily="34" charset="0"/>
              </a:rPr>
              <a:t>Двуспальная кровать.</a:t>
            </a:r>
          </a:p>
          <a:p>
            <a:pPr algn="ctr"/>
            <a:r>
              <a:rPr lang="ru-RU" i="1">
                <a:latin typeface="Calibri" pitchFamily="34" charset="0"/>
              </a:rPr>
              <a:t>Санузел с душем и туалетом.</a:t>
            </a:r>
          </a:p>
          <a:p>
            <a:pPr algn="ctr"/>
            <a:r>
              <a:rPr lang="ru-RU" i="1">
                <a:latin typeface="Calibri" pitchFamily="34" charset="0"/>
              </a:rPr>
              <a:t>В каюте несколько окон,</a:t>
            </a:r>
          </a:p>
          <a:p>
            <a:pPr algn="ctr"/>
            <a:r>
              <a:rPr lang="ru-RU" i="1">
                <a:latin typeface="Calibri" pitchFamily="34" charset="0"/>
              </a:rPr>
              <a:t> телевизор, кондиционер, телефон, вентиляция, отопление.</a:t>
            </a: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7" name="Рисунок 6" descr="egipe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872" y="1052736"/>
            <a:ext cx="3600400" cy="2607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afrika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051311"/>
            <a:ext cx="3600400" cy="270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london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838" y="3933056"/>
            <a:ext cx="3623443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50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175" y="179388"/>
            <a:ext cx="67468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100" b="1" smtClean="0"/>
              <a:t>ЛЮКСЫ</a:t>
            </a:r>
            <a:endParaRPr lang="ru-RU" smtClean="0"/>
          </a:p>
        </p:txBody>
      </p:sp>
      <p:pic>
        <p:nvPicPr>
          <p:cNvPr id="3" name="Рисунок 2" descr="bashmak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80728"/>
            <a:ext cx="3559944" cy="2669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611188" y="3933825"/>
            <a:ext cx="34559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 </a:t>
            </a:r>
          </a:p>
          <a:p>
            <a:pPr algn="ctr"/>
            <a:endParaRPr lang="ru-RU" i="1">
              <a:latin typeface="Calibri" pitchFamily="34" charset="0"/>
            </a:endParaRPr>
          </a:p>
        </p:txBody>
      </p:sp>
      <p:pic>
        <p:nvPicPr>
          <p:cNvPr id="7" name="Рисунок 6" descr="meksik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789040"/>
            <a:ext cx="3528392" cy="264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ndij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2025" y="3817811"/>
            <a:ext cx="3460855" cy="2595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kitaj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12025" y="980728"/>
            <a:ext cx="3460855" cy="2595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5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44463"/>
            <a:ext cx="6731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67400" y="3860800"/>
            <a:ext cx="2916238" cy="568325"/>
          </a:xfrm>
          <a:solidFill>
            <a:schemeClr val="bg1"/>
          </a:solidFill>
        </p:spPr>
        <p:txBody>
          <a:bodyPr rtlCol="0">
            <a:normAutofit fontScale="6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59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3794" name="Текст 4"/>
          <p:cNvSpPr>
            <a:spLocks noGrp="1"/>
          </p:cNvSpPr>
          <p:nvPr>
            <p:ph type="body" sz="quarter" idx="3"/>
          </p:nvPr>
        </p:nvSpPr>
        <p:spPr>
          <a:xfrm>
            <a:off x="755650" y="2492375"/>
            <a:ext cx="4249738" cy="5048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smtClean="0">
                <a:latin typeface="Arial" charset="0"/>
              </a:rPr>
              <a:t>КАТЕГОРИЯ ЭКОНОМ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57213" y="476250"/>
            <a:ext cx="4735512" cy="1782763"/>
          </a:xfrm>
        </p:spPr>
        <p:txBody>
          <a:bodyPr>
            <a:normAutofit fontScale="92500"/>
          </a:bodyPr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sz="1800" i="1" smtClean="0">
                <a:latin typeface="Arial" charset="0"/>
              </a:rPr>
              <a:t>Каюты распложены на главной палубе.</a:t>
            </a:r>
            <a:br>
              <a:rPr lang="ru-RU" sz="1800" i="1" smtClean="0">
                <a:latin typeface="Arial" charset="0"/>
              </a:rPr>
            </a:br>
            <a:r>
              <a:rPr lang="ru-RU" sz="1800" i="1" smtClean="0">
                <a:latin typeface="Arial" charset="0"/>
              </a:rPr>
              <a:t>Площадь каюты 10-12 кв.м.</a:t>
            </a:r>
            <a:br>
              <a:rPr lang="ru-RU" sz="1800" i="1" smtClean="0">
                <a:latin typeface="Arial" charset="0"/>
              </a:rPr>
            </a:br>
            <a:r>
              <a:rPr lang="ru-RU" sz="1800" i="1" smtClean="0">
                <a:latin typeface="Arial" charset="0"/>
              </a:rPr>
              <a:t>В каюте санузел, окно, вентиляция, отопление.</a:t>
            </a:r>
            <a:br>
              <a:rPr lang="ru-RU" sz="1800" i="1" smtClean="0">
                <a:latin typeface="Arial" charset="0"/>
              </a:rPr>
            </a:br>
            <a:r>
              <a:rPr lang="ru-RU" sz="1800" i="1" smtClean="0">
                <a:latin typeface="Arial" charset="0"/>
              </a:rPr>
              <a:t>Двуспальная кровать или 2 кровати TWIN.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1800" i="1" smtClean="0">
                <a:latin typeface="Arial" charset="0"/>
              </a:rPr>
              <a:t>1 каюта с трехместным размещением</a:t>
            </a:r>
            <a:r>
              <a:rPr lang="en-US" sz="1800" i="1" smtClean="0">
                <a:latin typeface="Arial" charset="0"/>
              </a:rPr>
              <a:t>.</a:t>
            </a:r>
            <a:r>
              <a:rPr lang="ru-RU" sz="2200" i="1" smtClean="0"/>
              <a:t>      </a:t>
            </a:r>
            <a:endParaRPr lang="ru-RU" sz="2200" smtClean="0"/>
          </a:p>
        </p:txBody>
      </p:sp>
      <p:sp>
        <p:nvSpPr>
          <p:cNvPr id="33796" name="Текст 2"/>
          <p:cNvSpPr txBox="1">
            <a:spLocks/>
          </p:cNvSpPr>
          <p:nvPr/>
        </p:nvSpPr>
        <p:spPr bwMode="auto">
          <a:xfrm>
            <a:off x="827088" y="44450"/>
            <a:ext cx="4465637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latin typeface="Calibri" pitchFamily="34" charset="0"/>
              </a:rPr>
              <a:t>КАТЕГОРИЯ КОМФОРТ</a:t>
            </a:r>
            <a:endParaRPr lang="ru-RU" sz="600" b="1">
              <a:latin typeface="Calibri" pitchFamily="34" charset="0"/>
            </a:endParaRPr>
          </a:p>
        </p:txBody>
      </p:sp>
      <p:pic>
        <p:nvPicPr>
          <p:cNvPr id="10" name="Рисунок 9" descr="ekonom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1607" y="188640"/>
            <a:ext cx="3348860" cy="29853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3798" name="TextBox 10"/>
          <p:cNvSpPr txBox="1">
            <a:spLocks noChangeArrowheads="1"/>
          </p:cNvSpPr>
          <p:nvPr/>
        </p:nvSpPr>
        <p:spPr bwMode="auto">
          <a:xfrm>
            <a:off x="900113" y="42211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" name="Содержимое 5"/>
          <p:cNvSpPr txBox="1">
            <a:spLocks/>
          </p:cNvSpPr>
          <p:nvPr/>
        </p:nvSpPr>
        <p:spPr>
          <a:xfrm>
            <a:off x="395288" y="2997200"/>
            <a:ext cx="4608512" cy="1223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i="1"/>
              <a:t>Простые, но просторные каюты, расположенные на Нижней палубе.                 В каюте 2 иллюминатора (открываются),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i="1"/>
              <a:t>двуспальная кровать  или 2 кровати TWIN, без удобств</a:t>
            </a:r>
            <a:r>
              <a:rPr lang="en-US" i="1"/>
              <a:t>.</a:t>
            </a:r>
            <a:endParaRPr lang="ru-RU"/>
          </a:p>
        </p:txBody>
      </p:sp>
      <p:pic>
        <p:nvPicPr>
          <p:cNvPr id="1026" name="Picture 2" descr="Каюта категории ЭКОНОМ на т/х Ремик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580112" y="3483768"/>
            <a:ext cx="2920061" cy="31303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33801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22225"/>
            <a:ext cx="6731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nikatravel.ru/upload/images/2015-09/R1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11560" y="4581128"/>
            <a:ext cx="4429903" cy="21530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1525"/>
          </a:xfrm>
        </p:spPr>
        <p:txBody>
          <a:bodyPr/>
          <a:lstStyle/>
          <a:p>
            <a:pPr eaLnBrk="1" hangingPunct="1"/>
            <a:r>
              <a:rPr lang="ru-RU" b="1" smtClean="0"/>
              <a:t>т/х «ПАРИС»</a:t>
            </a:r>
          </a:p>
        </p:txBody>
      </p:sp>
      <p:sp>
        <p:nvSpPr>
          <p:cNvPr id="34818" name="Объект 3"/>
          <p:cNvSpPr>
            <a:spLocks noGrp="1"/>
          </p:cNvSpPr>
          <p:nvPr>
            <p:ph sz="half" idx="2"/>
          </p:nvPr>
        </p:nvSpPr>
        <p:spPr>
          <a:xfrm>
            <a:off x="323850" y="3716338"/>
            <a:ext cx="3887788" cy="30099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000" i="1" smtClean="0"/>
              <a:t>40 кают,</a:t>
            </a:r>
            <a:r>
              <a:rPr lang="en-US" sz="2000" i="1" smtClean="0"/>
              <a:t> 82 </a:t>
            </a:r>
            <a:r>
              <a:rPr lang="ru-RU" sz="2000" i="1" smtClean="0"/>
              <a:t>пассажира</a:t>
            </a:r>
            <a:r>
              <a:rPr lang="en-US" sz="2000" i="1" smtClean="0"/>
              <a:t>.</a:t>
            </a:r>
            <a:br>
              <a:rPr lang="en-US" sz="2000" i="1" smtClean="0"/>
            </a:br>
            <a:r>
              <a:rPr lang="en-US" sz="2000" i="1" smtClean="0"/>
              <a:t>1</a:t>
            </a:r>
            <a:r>
              <a:rPr lang="ru-RU" sz="2000" i="1" smtClean="0"/>
              <a:t> каюта категории</a:t>
            </a:r>
            <a:r>
              <a:rPr lang="en-US" sz="2000" i="1" smtClean="0"/>
              <a:t> </a:t>
            </a:r>
            <a:r>
              <a:rPr lang="ru-RU" sz="2000" i="1" smtClean="0"/>
              <a:t>ЛЮКС и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sz="2000" i="1" smtClean="0"/>
              <a:t>22 </a:t>
            </a:r>
            <a:r>
              <a:rPr lang="ru-RU" sz="2000" i="1" smtClean="0"/>
              <a:t>каюты категории ДЕЛЮКС с большим балконом</a:t>
            </a:r>
            <a:r>
              <a:rPr lang="en-US" sz="2000" i="1" smtClean="0"/>
              <a:t>, </a:t>
            </a:r>
            <a:br>
              <a:rPr lang="en-US" sz="2000" i="1" smtClean="0"/>
            </a:br>
            <a:r>
              <a:rPr lang="en-US" sz="2000" i="1" smtClean="0"/>
              <a:t>8 </a:t>
            </a:r>
            <a:r>
              <a:rPr lang="ru-RU" sz="2000" i="1" smtClean="0"/>
              <a:t>кают</a:t>
            </a:r>
            <a:r>
              <a:rPr lang="en-US" sz="2000" i="1" smtClean="0"/>
              <a:t> </a:t>
            </a:r>
            <a:r>
              <a:rPr lang="ru-RU" sz="2000" i="1" smtClean="0"/>
              <a:t>категории КОМФОРТ</a:t>
            </a:r>
            <a:r>
              <a:rPr lang="en-US" sz="2000" i="1" smtClean="0"/>
              <a:t>, </a:t>
            </a:r>
            <a:r>
              <a:rPr lang="ru-RU" sz="2000" i="1" smtClean="0"/>
              <a:t/>
            </a:r>
            <a:br>
              <a:rPr lang="ru-RU" sz="2000" i="1" smtClean="0"/>
            </a:br>
            <a:r>
              <a:rPr lang="ru-RU" sz="2000" i="1" smtClean="0"/>
              <a:t>и</a:t>
            </a:r>
            <a:r>
              <a:rPr lang="en-US" sz="2000" i="1" smtClean="0"/>
              <a:t> 9 </a:t>
            </a:r>
            <a:r>
              <a:rPr lang="ru-RU" sz="2000" i="1" smtClean="0"/>
              <a:t>кают категории ЭКОНОМ</a:t>
            </a:r>
            <a:r>
              <a:rPr lang="en-US" sz="2000" i="1" smtClean="0"/>
              <a:t>.</a:t>
            </a:r>
            <a:endParaRPr lang="ru-RU" sz="2000" i="1" smtClean="0"/>
          </a:p>
          <a:p>
            <a:pPr marL="0" indent="0" algn="ctr" eaLnBrk="1" hangingPunct="1">
              <a:buFont typeface="Arial" charset="0"/>
              <a:buNone/>
            </a:pPr>
            <a:r>
              <a:rPr lang="en-US" sz="2000" i="1" smtClean="0"/>
              <a:t>2 </a:t>
            </a:r>
            <a:r>
              <a:rPr lang="ru-RU" sz="2000" i="1" smtClean="0"/>
              <a:t>ресторана</a:t>
            </a:r>
            <a:r>
              <a:rPr lang="en-US" sz="2000" i="1" smtClean="0"/>
              <a:t>, 2 </a:t>
            </a:r>
            <a:r>
              <a:rPr lang="ru-RU" sz="2000" i="1" smtClean="0"/>
              <a:t>салона</a:t>
            </a:r>
            <a:r>
              <a:rPr lang="en-US" sz="2000" i="1" smtClean="0"/>
              <a:t>, </a:t>
            </a:r>
            <a:r>
              <a:rPr lang="ru-RU" sz="2000" i="1" smtClean="0"/>
              <a:t>солнечная палуба</a:t>
            </a:r>
            <a:r>
              <a:rPr lang="en-US" sz="2000" i="1" smtClean="0"/>
              <a:t>, </a:t>
            </a:r>
            <a:r>
              <a:rPr lang="ru-RU" sz="2000" i="1" smtClean="0"/>
              <a:t>сауна</a:t>
            </a:r>
            <a:r>
              <a:rPr lang="en-US" sz="2000" i="1" smtClean="0"/>
              <a:t>, </a:t>
            </a:r>
            <a:r>
              <a:rPr lang="ru-RU" sz="2000" i="1" smtClean="0"/>
              <a:t>и высокий сервис</a:t>
            </a:r>
            <a:r>
              <a:rPr lang="en-US" sz="2000" i="1" smtClean="0"/>
              <a:t>!</a:t>
            </a:r>
            <a:endParaRPr lang="ru-RU" sz="2000" i="1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07504" y="1196752"/>
            <a:ext cx="8928992" cy="23693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572000" y="3717033"/>
            <a:ext cx="4355977" cy="30088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4821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46050"/>
            <a:ext cx="67468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 </a:t>
            </a:r>
            <a:r>
              <a:rPr lang="en-US" b="1" smtClean="0"/>
              <a:t>The Yenisei River</a:t>
            </a:r>
            <a:endParaRPr lang="ru-RU" b="1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07504" y="97898"/>
            <a:ext cx="8928992" cy="66434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 descr="http://nikatravel.ru/upload/images/2015-09/71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57279"/>
            <a:ext cx="568863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5844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53988"/>
            <a:ext cx="67468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2"/>
          <p:cNvSpPr txBox="1">
            <a:spLocks noChangeArrowheads="1"/>
          </p:cNvSpPr>
          <p:nvPr/>
        </p:nvSpPr>
        <p:spPr bwMode="auto">
          <a:xfrm>
            <a:off x="250825" y="5084763"/>
            <a:ext cx="86423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От заснеженных гребней Саян через горы и равнины, леса и степи, от южных широт до студеного Северного Ледовитого океана течет Енисей — величайшая река нашей Родины. Енисей катит свои воды через всю Сибирь: словно измерив всю необъятную ширь, делит он глубоким руслом эту огромную страну на две равные части.</a:t>
            </a:r>
            <a:endParaRPr lang="ru-RU">
              <a:latin typeface="Calibri" pitchFamily="34" charset="0"/>
            </a:endParaRPr>
          </a:p>
        </p:txBody>
      </p:sp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1008063" y="146050"/>
            <a:ext cx="70564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 b="1">
                <a:latin typeface="Calibri" pitchFamily="34" charset="0"/>
              </a:rPr>
              <a:t>Река ЕНИСЕЙ</a:t>
            </a:r>
            <a:endParaRPr lang="ru-RU" sz="6000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b="1" smtClean="0"/>
              <a:t>Интересные факты о Сибири</a:t>
            </a:r>
          </a:p>
        </p:txBody>
      </p:sp>
      <p:sp>
        <p:nvSpPr>
          <p:cNvPr id="16386" name="Прямоугольник 3"/>
          <p:cNvSpPr>
            <a:spLocks noChangeArrowheads="1"/>
          </p:cNvSpPr>
          <p:nvPr/>
        </p:nvSpPr>
        <p:spPr bwMode="auto">
          <a:xfrm>
            <a:off x="6443663" y="1677988"/>
            <a:ext cx="23764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latin typeface="Calibri" pitchFamily="34" charset="0"/>
              </a:rPr>
              <a:t>На территории Сибири может поместиться </a:t>
            </a:r>
          </a:p>
          <a:p>
            <a:pPr algn="ctr"/>
            <a:r>
              <a:rPr lang="ru-RU" b="1" i="1">
                <a:latin typeface="Calibri" pitchFamily="34" charset="0"/>
              </a:rPr>
              <a:t>15 Франций</a:t>
            </a:r>
            <a:endParaRPr lang="ru-RU" i="1">
              <a:latin typeface="Calibri" pitchFamily="34" charset="0"/>
            </a:endParaRPr>
          </a:p>
        </p:txBody>
      </p:sp>
      <p:pic>
        <p:nvPicPr>
          <p:cNvPr id="5" name="Рисунок 4" descr="1326953831_sibi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143000"/>
            <a:ext cx="5976938" cy="336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Vasjuganskoje-boloto_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338" y="4054475"/>
            <a:ext cx="4087812" cy="2665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9" name="Прямоугольник 8"/>
          <p:cNvSpPr>
            <a:spLocks noChangeArrowheads="1"/>
          </p:cNvSpPr>
          <p:nvPr/>
        </p:nvSpPr>
        <p:spPr bwMode="auto">
          <a:xfrm>
            <a:off x="323850" y="4652963"/>
            <a:ext cx="417671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На территории Сибири находится самое большое болото мира –</a:t>
            </a:r>
          </a:p>
          <a:p>
            <a:pPr algn="ctr"/>
            <a:r>
              <a:rPr lang="ru-RU" i="1">
                <a:latin typeface="Calibri" pitchFamily="34" charset="0"/>
              </a:rPr>
              <a:t> Васюганское болото. </a:t>
            </a:r>
          </a:p>
          <a:p>
            <a:pPr algn="ctr"/>
            <a:r>
              <a:rPr lang="ru-RU" i="1">
                <a:latin typeface="Calibri" pitchFamily="34" charset="0"/>
              </a:rPr>
              <a:t>Его площадь сравнима с площадью некоторых европейских государств. Данное болото содержит самые крупные в мире залежи торфа.</a:t>
            </a:r>
          </a:p>
        </p:txBody>
      </p:sp>
      <p:pic>
        <p:nvPicPr>
          <p:cNvPr id="16390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46050"/>
            <a:ext cx="67468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395288" y="-26988"/>
            <a:ext cx="8229600" cy="706438"/>
          </a:xfrm>
        </p:spPr>
        <p:txBody>
          <a:bodyPr/>
          <a:lstStyle/>
          <a:p>
            <a:pPr eaLnBrk="1" hangingPunct="1"/>
            <a:r>
              <a:rPr lang="ru-RU" sz="2800" b="1" smtClean="0"/>
              <a:t>МАРШРУТ КРУИЗА</a:t>
            </a:r>
          </a:p>
        </p:txBody>
      </p:sp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-276225" y="765175"/>
            <a:ext cx="54959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8-12 </a:t>
            </a:r>
            <a:r>
              <a:rPr lang="ru-RU" b="1">
                <a:latin typeface="Calibri" pitchFamily="34" charset="0"/>
              </a:rPr>
              <a:t>дней</a:t>
            </a:r>
            <a:endParaRPr lang="en-US" b="1">
              <a:latin typeface="Calibri" pitchFamily="34" charset="0"/>
            </a:endParaRPr>
          </a:p>
          <a:p>
            <a:pPr algn="ctr"/>
            <a:r>
              <a:rPr lang="ru-RU" b="1">
                <a:latin typeface="Calibri" pitchFamily="34" charset="0"/>
              </a:rPr>
              <a:t>из КРАСНОЯРСКА в ДУДИНКУ/</a:t>
            </a:r>
            <a:r>
              <a:rPr lang="en-US" b="1">
                <a:latin typeface="Calibri" pitchFamily="34" charset="0"/>
              </a:rPr>
              <a:t> </a:t>
            </a:r>
            <a:r>
              <a:rPr lang="ru-RU" b="1">
                <a:latin typeface="Calibri" pitchFamily="34" charset="0"/>
              </a:rPr>
              <a:t>НОРИЛЬСК</a:t>
            </a:r>
            <a:r>
              <a:rPr lang="en-US" b="1">
                <a:latin typeface="Calibri" pitchFamily="34" charset="0"/>
              </a:rPr>
              <a:t>                                                             </a:t>
            </a:r>
            <a:r>
              <a:rPr lang="ru-RU" b="1">
                <a:latin typeface="Calibri" pitchFamily="34" charset="0"/>
              </a:rPr>
              <a:t>      и обратно</a:t>
            </a:r>
            <a:endParaRPr lang="ru-RU">
              <a:latin typeface="Calibri" pitchFamily="34" charset="0"/>
            </a:endParaRPr>
          </a:p>
        </p:txBody>
      </p:sp>
      <p:pic>
        <p:nvPicPr>
          <p:cNvPr id="3686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53988"/>
            <a:ext cx="67468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eniseiskoe.narod.ru/images/spas_preobr_so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08276" y="3605659"/>
            <a:ext cx="4256212" cy="31921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4859338" y="5373688"/>
            <a:ext cx="41052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052" name="Picture 4" descr="http://windoworld.ru/russia/1/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999253" y="1287397"/>
            <a:ext cx="3737493" cy="22387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87364" y="1652825"/>
            <a:ext cx="3213251" cy="51472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nikatravel.ru/upload/images/2015-09/70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247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8196" name="Picture 4" descr="http://nikatravel.ru/upload/images/2015-09/71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12160" y="2492896"/>
            <a:ext cx="2745716" cy="41469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/>
          </a:extLst>
        </p:spPr>
      </p:pic>
      <p:pic>
        <p:nvPicPr>
          <p:cNvPr id="37891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69263" y="333375"/>
            <a:ext cx="674687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74898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alibri" pitchFamily="34" charset="0"/>
              </a:rPr>
              <a:t>Устье реки Ангары – это место где, можно наблюдать уникальное явление, которое называется ”слияние двух рек”. Воды Ангары голубые, а  Енисея — темные, и черта разделения двух рек в одном русле отчетливо наблюдается на протяжении около 10  км.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nikatravel.ru/upload/images/2015-09/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4" y="116631"/>
            <a:ext cx="4561552" cy="33843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9220" name="Picture 4" descr="http://nikatravel.ru/upload/images/2015-09/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851920" y="3351731"/>
            <a:ext cx="5129677" cy="34225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9222" name="Picture 6" descr="http://nikatravel.ru/upload/images/2015-09/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60032" y="200244"/>
            <a:ext cx="4125254" cy="30127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3891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88913"/>
            <a:ext cx="674687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179388" y="4005263"/>
            <a:ext cx="36004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Мы проходим устье реки Подкаменная Тунгуска. К северу от русла этой реки в  районе деревни Ванавара упал знаменитый загадочный Тунгусский  метеорит в 1908. </a:t>
            </a:r>
          </a:p>
        </p:txBody>
      </p:sp>
      <p:sp>
        <p:nvSpPr>
          <p:cNvPr id="38918" name="TextBox 2"/>
          <p:cNvSpPr txBox="1">
            <a:spLocks noChangeArrowheads="1"/>
          </p:cNvSpPr>
          <p:nvPr/>
        </p:nvSpPr>
        <p:spPr bwMode="auto">
          <a:xfrm>
            <a:off x="0" y="6381750"/>
            <a:ext cx="37798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i="1">
                <a:latin typeface="Calibri" pitchFamily="34" charset="0"/>
              </a:rPr>
              <a:t>Здесь проживают староверы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ikatravel.ru/upload/images/2015-09/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602235" y="3212976"/>
            <a:ext cx="5349280" cy="35661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10244" name="Picture 4" descr="http://nikatravel.ru/upload/images/2015-09/7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29523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39939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60350"/>
            <a:ext cx="6731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468313" y="5445125"/>
            <a:ext cx="28813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Город ИГАРКА известен уникальным музеем </a:t>
            </a:r>
          </a:p>
          <a:p>
            <a:pPr algn="ctr"/>
            <a:r>
              <a:rPr lang="ru-RU" i="1">
                <a:latin typeface="Calibri" pitchFamily="34" charset="0"/>
              </a:rPr>
              <a:t>Вечной Мерзлоты. </a:t>
            </a:r>
          </a:p>
          <a:p>
            <a:pPr algn="ctr"/>
            <a:r>
              <a:rPr lang="ru-RU" i="1">
                <a:latin typeface="Calibri" pitchFamily="34" charset="0"/>
              </a:rPr>
              <a:t>Посещение музея</a:t>
            </a:r>
            <a:r>
              <a:rPr lang="en-US" i="1">
                <a:latin typeface="Calibri" pitchFamily="34" charset="0"/>
              </a:rPr>
              <a:t>.</a:t>
            </a:r>
            <a:endParaRPr lang="ru-RU" i="1">
              <a:latin typeface="Calibri" pitchFamily="34" charset="0"/>
            </a:endParaRPr>
          </a:p>
        </p:txBody>
      </p:sp>
      <p:sp>
        <p:nvSpPr>
          <p:cNvPr id="39941" name="TextBox 2"/>
          <p:cNvSpPr txBox="1">
            <a:spLocks noChangeArrowheads="1"/>
          </p:cNvSpPr>
          <p:nvPr/>
        </p:nvSpPr>
        <p:spPr bwMode="auto">
          <a:xfrm>
            <a:off x="395288" y="3213100"/>
            <a:ext cx="2952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Незабываемые цвета сибирских городов</a:t>
            </a:r>
          </a:p>
        </p:txBody>
      </p:sp>
      <p:pic>
        <p:nvPicPr>
          <p:cNvPr id="1026" name="Picture 2" descr="Теплоход Куприя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52380" y="3931315"/>
            <a:ext cx="2382656" cy="14240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b="1" smtClean="0"/>
              <a:t>Т/х </a:t>
            </a:r>
            <a:r>
              <a:rPr lang="en-US" b="1" smtClean="0"/>
              <a:t> </a:t>
            </a:r>
            <a:r>
              <a:rPr lang="ru-RU" b="1" smtClean="0"/>
              <a:t>«КУПРИЯН»</a:t>
            </a:r>
            <a:r>
              <a:rPr lang="en-US" b="1" smtClean="0"/>
              <a:t> </a:t>
            </a:r>
            <a:r>
              <a:rPr lang="ru-RU" b="1" smtClean="0"/>
              <a:t>на реке ЕНИСЕЙ</a:t>
            </a:r>
            <a:endParaRPr lang="ru-RU" smtClean="0"/>
          </a:p>
        </p:txBody>
      </p:sp>
      <p:pic>
        <p:nvPicPr>
          <p:cNvPr id="3" name="Рисунок 2" descr="i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124744"/>
            <a:ext cx="8363272" cy="3447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0963" name="Прямоугольник 3"/>
          <p:cNvSpPr>
            <a:spLocks noChangeArrowheads="1"/>
          </p:cNvSpPr>
          <p:nvPr/>
        </p:nvSpPr>
        <p:spPr bwMode="auto">
          <a:xfrm>
            <a:off x="539750" y="4581525"/>
            <a:ext cx="496887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Calibri" pitchFamily="34" charset="0"/>
              </a:rPr>
              <a:t>Т/х «Куприян» был построен в 2009 году, </a:t>
            </a:r>
            <a:r>
              <a:rPr lang="ru-RU" i="1">
                <a:latin typeface="Calibri" pitchFamily="34" charset="0"/>
              </a:rPr>
              <a:t>как небольшой роскошный теплоход, на борту которого могут разместиться  только 16 гостей. При этом теплоход достаточно мощный для прохождения по суровой сибирской реке Енисей.</a:t>
            </a:r>
          </a:p>
          <a:p>
            <a:pPr algn="ctr"/>
            <a:r>
              <a:rPr lang="ru-RU" b="1" i="1">
                <a:latin typeface="Calibri" pitchFamily="34" charset="0"/>
              </a:rPr>
              <a:t>Т/х «КУПРИЯН» </a:t>
            </a:r>
            <a:r>
              <a:rPr lang="ru-RU" i="1">
                <a:latin typeface="Calibri" pitchFamily="34" charset="0"/>
              </a:rPr>
              <a:t>единственный на      Енисее теплоход </a:t>
            </a:r>
            <a:r>
              <a:rPr lang="ru-RU" b="1" i="1">
                <a:latin typeface="Calibri" pitchFamily="34" charset="0"/>
              </a:rPr>
              <a:t>VIP-</a:t>
            </a:r>
            <a:r>
              <a:rPr lang="ru-RU" i="1">
                <a:latin typeface="Calibri" pitchFamily="34" charset="0"/>
              </a:rPr>
              <a:t>уровня</a:t>
            </a:r>
            <a:r>
              <a:rPr lang="en-US" i="1">
                <a:latin typeface="Calibri" pitchFamily="34" charset="0"/>
              </a:rPr>
              <a:t>.</a:t>
            </a:r>
            <a:endParaRPr lang="ru-RU" i="1">
              <a:latin typeface="Calibri" pitchFamily="34" charset="0"/>
            </a:endParaRPr>
          </a:p>
        </p:txBody>
      </p:sp>
      <p:pic>
        <p:nvPicPr>
          <p:cNvPr id="4096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731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Ресторан теплохода Куприя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5436096" y="4653136"/>
            <a:ext cx="3250704" cy="20499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pPr eaLnBrk="1" hangingPunct="1"/>
            <a:r>
              <a:rPr lang="ru-RU" sz="2800" b="1" smtClean="0"/>
              <a:t>Т/х «КУПРИЯН»</a:t>
            </a:r>
            <a:r>
              <a:rPr lang="en-US" sz="2800" b="1" smtClean="0"/>
              <a:t>. </a:t>
            </a:r>
            <a:r>
              <a:rPr lang="ru-RU" sz="2800" b="1" smtClean="0"/>
              <a:t>СЬЮТЫ</a:t>
            </a:r>
            <a:r>
              <a:rPr lang="en-US" sz="2800" b="1" smtClean="0"/>
              <a:t>.</a:t>
            </a:r>
            <a:endParaRPr lang="ru-RU" sz="2800" smtClean="0"/>
          </a:p>
        </p:txBody>
      </p:sp>
      <p:pic>
        <p:nvPicPr>
          <p:cNvPr id="3" name="Рисунок 2" descr="21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3973448" cy="26658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1987" name="Прямоугольник 3"/>
          <p:cNvSpPr>
            <a:spLocks noChangeArrowheads="1"/>
          </p:cNvSpPr>
          <p:nvPr/>
        </p:nvSpPr>
        <p:spPr bwMode="auto">
          <a:xfrm>
            <a:off x="4284663" y="620713"/>
            <a:ext cx="4319587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latin typeface="Calibri" pitchFamily="34" charset="0"/>
              </a:rPr>
              <a:t>Т/х «Куприян» </a:t>
            </a:r>
            <a:r>
              <a:rPr lang="ru-RU" sz="1600" i="1">
                <a:latin typeface="Calibri" pitchFamily="34" charset="0"/>
              </a:rPr>
              <a:t>имеет 1 каюту Люкс VIP, </a:t>
            </a:r>
          </a:p>
          <a:p>
            <a:r>
              <a:rPr lang="ru-RU" sz="1600" i="1">
                <a:latin typeface="Calibri" pitchFamily="34" charset="0"/>
              </a:rPr>
              <a:t>2 каюты Полулюкс и  4 комфортабельных каюты Комфорт. </a:t>
            </a:r>
          </a:p>
          <a:p>
            <a:r>
              <a:rPr lang="ru-RU" sz="1600" i="1">
                <a:latin typeface="Calibri" pitchFamily="34" charset="0"/>
              </a:rPr>
              <a:t>В каютах Люкс VIP и Полулюкс панорамные окна (открываются), двуспальная кровать, TV, кондиционер, холодильник, центральное отопление, санузел с душем и туалетом. </a:t>
            </a:r>
          </a:p>
        </p:txBody>
      </p:sp>
      <p:pic>
        <p:nvPicPr>
          <p:cNvPr id="6" name="Рисунок 5" descr="4-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636912"/>
            <a:ext cx="4320480" cy="25922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 descr="5-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573016"/>
            <a:ext cx="3960440" cy="26402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1990" name="TextBox 8"/>
          <p:cNvSpPr txBox="1">
            <a:spLocks noChangeArrowheads="1"/>
          </p:cNvSpPr>
          <p:nvPr/>
        </p:nvSpPr>
        <p:spPr bwMode="auto">
          <a:xfrm>
            <a:off x="4356100" y="5300663"/>
            <a:ext cx="44640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latin typeface="Calibri" pitchFamily="34" charset="0"/>
              </a:rPr>
              <a:t>В каждой каюте Комфорт по </a:t>
            </a:r>
          </a:p>
          <a:p>
            <a:r>
              <a:rPr lang="ru-RU" sz="1600" i="1">
                <a:latin typeface="Calibri" pitchFamily="34" charset="0"/>
              </a:rPr>
              <a:t>2 иллюминатора (открываются), двуспальная  кровать, возможно размещение 3-его человека в каюте, санузел с душем и туалетом</a:t>
            </a:r>
            <a:r>
              <a:rPr lang="ru-RU" i="1">
                <a:latin typeface="Calibri" pitchFamily="34" charset="0"/>
              </a:rPr>
              <a:t>.</a:t>
            </a:r>
            <a:endParaRPr lang="ru-RU" b="1" i="1">
              <a:latin typeface="Calibri" pitchFamily="34" charset="0"/>
            </a:endParaRPr>
          </a:p>
          <a:p>
            <a:endParaRPr lang="ru-RU" i="1">
              <a:latin typeface="Calibri" pitchFamily="34" charset="0"/>
            </a:endParaRPr>
          </a:p>
        </p:txBody>
      </p:sp>
      <p:pic>
        <p:nvPicPr>
          <p:cNvPr id="41991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01663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Теплоход Куприя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16386" name="Picture 2" descr="Ресторан теплохода Куприя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580112" y="4365104"/>
            <a:ext cx="3331556" cy="22201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43011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33375"/>
            <a:ext cx="6731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руиз по Амур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4" y="44624"/>
            <a:ext cx="8928992" cy="66247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179388" y="4437063"/>
            <a:ext cx="8713787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solidFill>
                  <a:schemeClr val="bg1"/>
                </a:solidFill>
                <a:latin typeface="Calibri" pitchFamily="34" charset="0"/>
              </a:rPr>
              <a:t>Амур - великая река Дальнего Востока, гордость  России и Китая.  Название реки произошло от слов «амар» и «дамур», что на местном наречии означает «большая река». Амур протекает по территории России и Китая. Его длина — более 4000 км., а площадь бассейна около 2 млн. кв. км. По количеству видов рыб с Амуром не может сравниться никакая другая из российских рек. Их здесь обитает почти 140 видов, 6 из которых более нигде на планете не встречается. Во время зеленой стоянки у  туристов будет прекрасная возможность поймать СВОЮ рыбу!</a:t>
            </a:r>
          </a:p>
        </p:txBody>
      </p:sp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900113" y="260350"/>
            <a:ext cx="68405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 b="1">
                <a:latin typeface="Calibri" pitchFamily="34" charset="0"/>
              </a:rPr>
              <a:t>Река АМУР</a:t>
            </a:r>
            <a:endParaRPr lang="ru-RU" sz="6000">
              <a:latin typeface="Calibri" pitchFamily="34" charset="0"/>
            </a:endParaRPr>
          </a:p>
        </p:txBody>
      </p:sp>
      <p:pic>
        <p:nvPicPr>
          <p:cNvPr id="4506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60350"/>
            <a:ext cx="6731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/>
              <a:t>МАРШРУТ КРУИЗА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90749" y="1038895"/>
            <a:ext cx="3002539" cy="55446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3059113" y="908050"/>
            <a:ext cx="6264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13 </a:t>
            </a:r>
            <a:r>
              <a:rPr lang="ru-RU" b="1">
                <a:latin typeface="Calibri" pitchFamily="34" charset="0"/>
              </a:rPr>
              <a:t>ДНЕЙ</a:t>
            </a:r>
            <a:r>
              <a:rPr lang="en-US" b="1">
                <a:latin typeface="Calibri" pitchFamily="34" charset="0"/>
              </a:rPr>
              <a:t> / 12 </a:t>
            </a:r>
            <a:r>
              <a:rPr lang="ru-RU" b="1">
                <a:latin typeface="Calibri" pitchFamily="34" charset="0"/>
              </a:rPr>
              <a:t>НОЧЕЙ</a:t>
            </a:r>
            <a:r>
              <a:rPr lang="en-US" b="1">
                <a:latin typeface="Calibri" pitchFamily="34" charset="0"/>
              </a:rPr>
              <a:t> </a:t>
            </a:r>
            <a:endParaRPr lang="ru-RU" b="1">
              <a:latin typeface="Calibri" pitchFamily="34" charset="0"/>
            </a:endParaRPr>
          </a:p>
          <a:p>
            <a:pPr algn="ctr"/>
            <a:r>
              <a:rPr lang="ru-RU" b="1">
                <a:latin typeface="Calibri" pitchFamily="34" charset="0"/>
              </a:rPr>
              <a:t>ХАБАРОВСК – Николаевск-на-Амуре - ХАБАРОВСК</a:t>
            </a:r>
          </a:p>
        </p:txBody>
      </p:sp>
      <p:pic>
        <p:nvPicPr>
          <p:cNvPr id="4608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3" y="180975"/>
            <a:ext cx="6731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779912" y="1844824"/>
            <a:ext cx="5040560" cy="28563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074" name="Picture 2" descr="http://skaleetien.narod.ru/expedit/2008/08_sikac/1_sikac/img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851920" y="4859044"/>
            <a:ext cx="2317743" cy="17383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3076" name="Picture 4" descr="http://www.trip-dv.ru/filedata/image_original/27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516216" y="4869160"/>
            <a:ext cx="2304256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673101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250825" y="-26988"/>
            <a:ext cx="4691063" cy="228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i="1">
                <a:latin typeface="Calibri" pitchFamily="34" charset="0"/>
              </a:rPr>
              <a:t>Нанайцы – коренной народ, проживающий в районах:  Хабаровский, Комсомольский, Солнечный, Амурский, Ульчский.  </a:t>
            </a:r>
          </a:p>
          <a:p>
            <a:pPr algn="r"/>
            <a:r>
              <a:rPr lang="ru-RU" i="1">
                <a:latin typeface="Calibri" pitchFamily="34" charset="0"/>
              </a:rPr>
              <a:t>Название «нанай, нани»  означает  "здешний человек". </a:t>
            </a:r>
          </a:p>
          <a:p>
            <a:pPr algn="r"/>
            <a:r>
              <a:rPr lang="ru-RU" i="1">
                <a:latin typeface="Calibri" pitchFamily="34" charset="0"/>
              </a:rPr>
              <a:t>Нанайцы сохранили свои традиции шаманства</a:t>
            </a:r>
            <a:r>
              <a:rPr lang="en-US" i="1">
                <a:latin typeface="Calibri" pitchFamily="34" charset="0"/>
              </a:rPr>
              <a:t>. </a:t>
            </a:r>
            <a:endParaRPr lang="ru-RU" i="1">
              <a:latin typeface="Calibri" pitchFamily="34" charset="0"/>
            </a:endParaRPr>
          </a:p>
        </p:txBody>
      </p:sp>
      <p:pic>
        <p:nvPicPr>
          <p:cNvPr id="4098" name="Picture 2" descr="http://www.zoosad27.ru/files/news/082013/IMG_0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942218" y="188640"/>
            <a:ext cx="4022270" cy="28978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4100" name="Picture 4" descr="http://eparhia-amur.ru/data/2012/12/21/1234573663/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2968" y="2204864"/>
            <a:ext cx="4640797" cy="23762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4102" name="Picture 6" descr="http://smart-lab.ru/uploads/images/00/33/90/2012/05/24/e67d0dfad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45065" y="3933056"/>
            <a:ext cx="4118888" cy="28137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sp>
        <p:nvSpPr>
          <p:cNvPr id="47110" name="TextBox 5"/>
          <p:cNvSpPr txBox="1">
            <a:spLocks noChangeArrowheads="1"/>
          </p:cNvSpPr>
          <p:nvPr/>
        </p:nvSpPr>
        <p:spPr bwMode="auto">
          <a:xfrm>
            <a:off x="5003800" y="3284538"/>
            <a:ext cx="3838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Экскурсия на авиационный </a:t>
            </a:r>
          </a:p>
          <a:p>
            <a:pPr algn="ctr"/>
            <a:r>
              <a:rPr lang="ru-RU" i="1">
                <a:latin typeface="Calibri" pitchFamily="34" charset="0"/>
              </a:rPr>
              <a:t>завод «Сухой»</a:t>
            </a:r>
          </a:p>
        </p:txBody>
      </p:sp>
      <p:pic>
        <p:nvPicPr>
          <p:cNvPr id="4104" name="Picture 8" descr="http://premier-tur.com/uploads/posts/2014-10/1413186371_karagayskiy-b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7544" y="4728928"/>
            <a:ext cx="3888432" cy="20178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2"/>
          <p:cNvSpPr>
            <a:spLocks noChangeArrowheads="1"/>
          </p:cNvSpPr>
          <p:nvPr/>
        </p:nvSpPr>
        <p:spPr bwMode="auto">
          <a:xfrm>
            <a:off x="539750" y="0"/>
            <a:ext cx="43926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Территория России на 65% занята </a:t>
            </a:r>
            <a:r>
              <a:rPr lang="ru-RU" b="1" i="1">
                <a:latin typeface="Calibri" pitchFamily="34" charset="0"/>
              </a:rPr>
              <a:t>вечной мерзлотой</a:t>
            </a:r>
            <a:r>
              <a:rPr lang="ru-RU" i="1">
                <a:latin typeface="Calibri" pitchFamily="34" charset="0"/>
              </a:rPr>
              <a:t>, и самое широкое распространение она имеет в Восточной Сибири и Забайкалье.</a:t>
            </a:r>
          </a:p>
        </p:txBody>
      </p:sp>
      <p:pic>
        <p:nvPicPr>
          <p:cNvPr id="4" name="Рисунок 3" descr="7007277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61" y="1247379"/>
            <a:ext cx="4066334" cy="1959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411" name="Прямоугольник 4"/>
          <p:cNvSpPr>
            <a:spLocks noChangeArrowheads="1"/>
          </p:cNvSpPr>
          <p:nvPr/>
        </p:nvSpPr>
        <p:spPr bwMode="auto">
          <a:xfrm>
            <a:off x="4572000" y="2492375"/>
            <a:ext cx="4572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В Сибири обнаружены редчайшие </a:t>
            </a:r>
            <a:r>
              <a:rPr lang="ru-RU" b="1" i="1">
                <a:latin typeface="Calibri" pitchFamily="34" charset="0"/>
              </a:rPr>
              <a:t>бабочки-вампиры</a:t>
            </a:r>
            <a:r>
              <a:rPr lang="ru-RU" i="1">
                <a:latin typeface="Calibri" pitchFamily="34" charset="0"/>
              </a:rPr>
              <a:t>. Причем, самки этих бабочек, как положено, питаются соком плодов, а вот самцы - исключительно кровью.</a:t>
            </a:r>
          </a:p>
        </p:txBody>
      </p:sp>
      <p:pic>
        <p:nvPicPr>
          <p:cNvPr id="6" name="Рисунок 5" descr="babochka-vampir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16632"/>
            <a:ext cx="3456384" cy="244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0" y="3141663"/>
            <a:ext cx="46434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Все реки Сибири относятся к бассейну Северного Ледовитого океана. Крупнейшие реки Сибири - Ангара, Енисей, Обь, Иртыш, Лена, Амур.</a:t>
            </a:r>
          </a:p>
        </p:txBody>
      </p:sp>
      <p:pic>
        <p:nvPicPr>
          <p:cNvPr id="10" name="Рисунок 9" descr="tmpnu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2811" y="3874962"/>
            <a:ext cx="3960441" cy="28225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7415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731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84632" y="4355626"/>
            <a:ext cx="3942344" cy="23411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fizmat.khb.ru/2005/Photo/Big/Places/04%20-%20Nijnie%20Khalby/IMG_14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1520" y="260648"/>
            <a:ext cx="2966726" cy="22250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5124" name="Picture 4" descr="http://pbs.twimg.com/media/B5SUWywCMAEK_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95541" y="3959874"/>
            <a:ext cx="4044356" cy="27676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5126" name="Picture 6" descr="https://retina.news.mail.ru/prev670x400/pic/f0/21/image13545026_594bfa3ef4c2cc5245243ac3ff757c8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57841" y="188640"/>
            <a:ext cx="5547899" cy="34299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5128" name="Picture 8" descr="http://cinol.ru/wp-content/uploads/2010/11/1c683b58c6f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44008" y="3957921"/>
            <a:ext cx="4361732" cy="27676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sp>
        <p:nvSpPr>
          <p:cNvPr id="48133" name="TextBox 2"/>
          <p:cNvSpPr txBox="1">
            <a:spLocks noChangeArrowheads="1"/>
          </p:cNvSpPr>
          <p:nvPr/>
        </p:nvSpPr>
        <p:spPr bwMode="auto">
          <a:xfrm>
            <a:off x="323850" y="2636838"/>
            <a:ext cx="2952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Все, что Вы увидите во время круиза по АМУРУ, уникально и незабываемо!</a:t>
            </a:r>
          </a:p>
        </p:txBody>
      </p:sp>
      <p:pic>
        <p:nvPicPr>
          <p:cNvPr id="48134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67468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Box 3"/>
          <p:cNvSpPr txBox="1">
            <a:spLocks noChangeArrowheads="1"/>
          </p:cNvSpPr>
          <p:nvPr/>
        </p:nvSpPr>
        <p:spPr bwMode="auto">
          <a:xfrm>
            <a:off x="7019925" y="4076700"/>
            <a:ext cx="180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ХАБАРОВСК</a:t>
            </a:r>
          </a:p>
        </p:txBody>
      </p:sp>
      <p:sp>
        <p:nvSpPr>
          <p:cNvPr id="48136" name="TextBox 5"/>
          <p:cNvSpPr txBox="1">
            <a:spLocks noChangeArrowheads="1"/>
          </p:cNvSpPr>
          <p:nvPr/>
        </p:nvSpPr>
        <p:spPr bwMode="auto">
          <a:xfrm>
            <a:off x="684213" y="2060575"/>
            <a:ext cx="2376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ЦИММЕРМАНОВКА</a:t>
            </a:r>
            <a:endParaRPr lang="ru-RU">
              <a:latin typeface="Calibri" pitchFamily="34" charset="0"/>
            </a:endParaRPr>
          </a:p>
        </p:txBody>
      </p:sp>
      <p:sp>
        <p:nvSpPr>
          <p:cNvPr id="48137" name="TextBox 6"/>
          <p:cNvSpPr txBox="1">
            <a:spLocks noChangeArrowheads="1"/>
          </p:cNvSpPr>
          <p:nvPr/>
        </p:nvSpPr>
        <p:spPr bwMode="auto">
          <a:xfrm>
            <a:off x="409575" y="4046538"/>
            <a:ext cx="3298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Еврейская автономная область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1" descr="http://set-travel.com/images/%D0%9A28.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8913"/>
            <a:ext cx="885666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Taezhnyi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146839"/>
            <a:ext cx="7704856" cy="36523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9" name="TextBox 8"/>
          <p:cNvSpPr txBox="1"/>
          <p:nvPr/>
        </p:nvSpPr>
        <p:spPr>
          <a:xfrm>
            <a:off x="2072639" y="205215"/>
            <a:ext cx="5431529" cy="7694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>
                <a:latin typeface="Calibri" pitchFamily="34" charset="0"/>
              </a:rPr>
              <a:t>Т/х «ТАЕЖНЫЙ»</a:t>
            </a:r>
            <a:endParaRPr lang="ru-RU" sz="440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565" y="4869730"/>
            <a:ext cx="8683385" cy="175432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ru-RU" i="1">
                <a:latin typeface="Calibri" pitchFamily="34" charset="0"/>
              </a:rPr>
              <a:t>В настоящее время </a:t>
            </a:r>
            <a:r>
              <a:rPr lang="ru-RU" b="1" i="1">
                <a:latin typeface="Calibri" pitchFamily="34" charset="0"/>
              </a:rPr>
              <a:t>т/х «ТАЕЖНЫЙ» </a:t>
            </a:r>
            <a:r>
              <a:rPr lang="ru-RU" i="1">
                <a:latin typeface="Calibri" pitchFamily="34" charset="0"/>
              </a:rPr>
              <a:t>это единственный круизный теплоход на реке Амур. В уютном ресторане на Нижней палубе подаются изысканные блюда Русской и Европейской кухни. На борту 2 открытых палубы: открытая солнечная палуба и открытая палуба с тентом</a:t>
            </a:r>
            <a:r>
              <a:rPr lang="en-US" i="1">
                <a:latin typeface="Calibri" pitchFamily="34" charset="0"/>
              </a:rPr>
              <a:t>.</a:t>
            </a:r>
            <a:r>
              <a:rPr lang="ru-RU" i="1">
                <a:latin typeface="Calibri" pitchFamily="34" charset="0"/>
              </a:rPr>
              <a:t> На теплоходе есть сауна и все необходимое снаряжение для рыбалки. </a:t>
            </a:r>
            <a:r>
              <a:rPr lang="en-US" i="1">
                <a:latin typeface="Calibri" pitchFamily="34" charset="0"/>
              </a:rPr>
              <a:t/>
            </a:r>
            <a:br>
              <a:rPr lang="en-US" i="1">
                <a:latin typeface="Calibri" pitchFamily="34" charset="0"/>
              </a:rPr>
            </a:br>
            <a:r>
              <a:rPr lang="en-US" i="1">
                <a:latin typeface="Calibri" pitchFamily="34" charset="0"/>
              </a:rPr>
              <a:t>9 </a:t>
            </a:r>
            <a:r>
              <a:rPr lang="ru-RU" i="1">
                <a:latin typeface="Calibri" pitchFamily="34" charset="0"/>
              </a:rPr>
              <a:t>кают  приглашают на борт </a:t>
            </a:r>
            <a:r>
              <a:rPr lang="en-US" i="1">
                <a:latin typeface="Calibri" pitchFamily="34" charset="0"/>
              </a:rPr>
              <a:t> 18 – 20</a:t>
            </a:r>
            <a:r>
              <a:rPr lang="ru-RU" i="1">
                <a:latin typeface="Calibri" pitchFamily="34" charset="0"/>
              </a:rPr>
              <a:t> пассажиров</a:t>
            </a:r>
            <a:r>
              <a:rPr lang="en-US" i="1">
                <a:latin typeface="Calibri" pitchFamily="34" charset="0"/>
              </a:rPr>
              <a:t>. </a:t>
            </a:r>
            <a:endParaRPr lang="ru-RU" i="1">
              <a:latin typeface="Calibri" pitchFamily="34" charset="0"/>
            </a:endParaRPr>
          </a:p>
        </p:txBody>
      </p:sp>
      <p:pic>
        <p:nvPicPr>
          <p:cNvPr id="4916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12738"/>
            <a:ext cx="67468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руиз по Амур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247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/>
          </a:extLst>
        </p:spPr>
      </p:pic>
      <p:pic>
        <p:nvPicPr>
          <p:cNvPr id="4" name="Рисунок 3" descr="TA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427984" y="3519441"/>
            <a:ext cx="4416309" cy="31349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0179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260350"/>
            <a:ext cx="67468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TextBox 2"/>
          <p:cNvSpPr txBox="1">
            <a:spLocks noChangeArrowheads="1"/>
          </p:cNvSpPr>
          <p:nvPr/>
        </p:nvSpPr>
        <p:spPr bwMode="auto">
          <a:xfrm>
            <a:off x="1979613" y="260350"/>
            <a:ext cx="525621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>
                <a:latin typeface="Calibri" pitchFamily="34" charset="0"/>
              </a:rPr>
              <a:t>Т/х «ТАЕЖНЫЙ»</a:t>
            </a:r>
            <a:endParaRPr lang="ru-RU" sz="480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721" y="3519041"/>
            <a:ext cx="4019148" cy="31393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i="1">
                <a:latin typeface="Calibri" pitchFamily="34" charset="0"/>
              </a:rPr>
              <a:t>После реновации в 2015 году</a:t>
            </a:r>
          </a:p>
          <a:p>
            <a:pPr algn="ctr">
              <a:defRPr/>
            </a:pPr>
            <a:r>
              <a:rPr lang="ru-RU" i="1">
                <a:latin typeface="Calibri" pitchFamily="34" charset="0"/>
              </a:rPr>
              <a:t>на</a:t>
            </a:r>
            <a:r>
              <a:rPr lang="ru-RU" b="1" i="1">
                <a:latin typeface="Calibri" pitchFamily="34" charset="0"/>
              </a:rPr>
              <a:t> т/х «Таежный» </a:t>
            </a:r>
            <a:r>
              <a:rPr lang="ru-RU" i="1">
                <a:latin typeface="Calibri" pitchFamily="34" charset="0"/>
              </a:rPr>
              <a:t>стало</a:t>
            </a:r>
            <a:r>
              <a:rPr lang="ru-RU" b="1" i="1">
                <a:latin typeface="Calibri" pitchFamily="34" charset="0"/>
              </a:rPr>
              <a:t> </a:t>
            </a:r>
          </a:p>
          <a:p>
            <a:pPr algn="ctr">
              <a:defRPr/>
            </a:pPr>
            <a:r>
              <a:rPr lang="ru-RU" i="1">
                <a:latin typeface="Calibri" pitchFamily="34" charset="0"/>
              </a:rPr>
              <a:t>9 комфортабельных кают, расположенных на Верхней палубе. </a:t>
            </a:r>
            <a:r>
              <a:rPr lang="en-US" i="1">
                <a:latin typeface="Calibri" pitchFamily="34" charset="0"/>
              </a:rPr>
              <a:t/>
            </a:r>
            <a:br>
              <a:rPr lang="en-US" i="1">
                <a:latin typeface="Calibri" pitchFamily="34" charset="0"/>
              </a:rPr>
            </a:br>
            <a:r>
              <a:rPr lang="ru-RU" i="1">
                <a:latin typeface="Calibri" pitchFamily="34" charset="0"/>
              </a:rPr>
              <a:t>В каютах панорамные окна</a:t>
            </a:r>
            <a:r>
              <a:rPr lang="en-US" i="1">
                <a:latin typeface="Calibri" pitchFamily="34" charset="0"/>
              </a:rPr>
              <a:t>, </a:t>
            </a:r>
            <a:r>
              <a:rPr lang="ru-RU" i="1">
                <a:latin typeface="Calibri" pitchFamily="34" charset="0"/>
              </a:rPr>
              <a:t>кондиционер, двуспальная кровать или 2 кровати TWIN, санузел с душем и туалетом</a:t>
            </a:r>
            <a:r>
              <a:rPr lang="en-US" i="1">
                <a:latin typeface="Calibri" pitchFamily="34" charset="0"/>
              </a:rPr>
              <a:t>, </a:t>
            </a:r>
            <a:r>
              <a:rPr lang="ru-RU" i="1">
                <a:latin typeface="Calibri" pitchFamily="34" charset="0"/>
              </a:rPr>
              <a:t>некоторые каюты оборудованы </a:t>
            </a:r>
          </a:p>
          <a:p>
            <a:pPr algn="ctr">
              <a:defRPr/>
            </a:pPr>
            <a:r>
              <a:rPr lang="ru-RU" i="1">
                <a:latin typeface="Calibri" pitchFamily="34" charset="0"/>
              </a:rPr>
              <a:t>3-м и 4-м дополнительным  спальным местом.</a:t>
            </a:r>
            <a:endParaRPr lang="en-US" i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nikatravel.ru/upload/images/2015-09/o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09779" cy="65527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5733256"/>
            <a:ext cx="6552728" cy="79208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/>
                </a:solidFill>
              </a:rPr>
              <a:t>www.nikatravel.ru</a:t>
            </a:r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52229" name="Прямоугольник 1"/>
          <p:cNvSpPr>
            <a:spLocks noChangeArrowheads="1"/>
          </p:cNvSpPr>
          <p:nvPr/>
        </p:nvSpPr>
        <p:spPr bwMode="auto">
          <a:xfrm rot="-1205063">
            <a:off x="161925" y="422275"/>
            <a:ext cx="33623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>
                <a:solidFill>
                  <a:schemeClr val="bg1"/>
                </a:solidFill>
                <a:latin typeface="Calibri" pitchFamily="34" charset="0"/>
              </a:rPr>
              <a:t>Добро пожаловать </a:t>
            </a:r>
          </a:p>
          <a:p>
            <a:pPr algn="ctr"/>
            <a:r>
              <a:rPr lang="ru-RU" sz="3200" b="1" i="1">
                <a:solidFill>
                  <a:schemeClr val="bg1"/>
                </a:solidFill>
                <a:latin typeface="Calibri" pitchFamily="34" charset="0"/>
              </a:rPr>
              <a:t>в Сибирь</a:t>
            </a:r>
            <a:r>
              <a:rPr lang="en-US" sz="3200" b="1" i="1">
                <a:solidFill>
                  <a:schemeClr val="bg1"/>
                </a:solidFill>
                <a:latin typeface="Calibri" pitchFamily="34" charset="0"/>
              </a:rPr>
              <a:t>!</a:t>
            </a:r>
            <a:endParaRPr lang="ru-RU" sz="3200" b="1" i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739424" y="332656"/>
            <a:ext cx="2213129" cy="2275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07505" y="764704"/>
            <a:ext cx="8928992" cy="5976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250825" y="115888"/>
            <a:ext cx="8497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НАШИ ВОДНЫЕ ПУТИ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61975"/>
          </a:xfrm>
        </p:spPr>
        <p:txBody>
          <a:bodyPr/>
          <a:lstStyle/>
          <a:p>
            <a:pPr eaLnBrk="1" hangingPunct="1"/>
            <a:r>
              <a:rPr lang="ru-RU" sz="2800" b="1" smtClean="0"/>
              <a:t>МАРШРУТЫ КРУИЗОВ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9108" y="1472143"/>
            <a:ext cx="3200678" cy="52582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933002" y="1483042"/>
            <a:ext cx="3017782" cy="5258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179388" y="620713"/>
            <a:ext cx="35290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Из Новосибирска в Салехард</a:t>
            </a:r>
          </a:p>
          <a:p>
            <a:r>
              <a:rPr lang="ru-RU" b="1">
                <a:latin typeface="Calibri" pitchFamily="34" charset="0"/>
              </a:rPr>
              <a:t>к Полярному кругу и обратно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5651500" y="620713"/>
            <a:ext cx="3492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Из Омска в Салехард</a:t>
            </a:r>
          </a:p>
          <a:p>
            <a:pPr algn="ctr"/>
            <a:r>
              <a:rPr lang="ru-RU" b="1">
                <a:latin typeface="Calibri" pitchFamily="34" charset="0"/>
              </a:rPr>
              <a:t>к Полярному кругу и обратно 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3492500" y="1916113"/>
            <a:ext cx="23749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11 - 14 </a:t>
            </a:r>
          </a:p>
          <a:p>
            <a:pPr algn="ctr"/>
            <a:r>
              <a:rPr lang="ru-RU" b="1">
                <a:latin typeface="Calibri" pitchFamily="34" charset="0"/>
              </a:rPr>
              <a:t>ДНЕЙ</a:t>
            </a:r>
            <a:endParaRPr lang="en-US" b="1">
              <a:latin typeface="Calibri" pitchFamily="34" charset="0"/>
            </a:endParaRPr>
          </a:p>
          <a:p>
            <a:pPr algn="ctr"/>
            <a:r>
              <a:rPr lang="ru-RU" b="1">
                <a:latin typeface="Calibri" pitchFamily="34" charset="0"/>
              </a:rPr>
              <a:t>НЕЗАБЫВАЕМОГО</a:t>
            </a:r>
            <a:r>
              <a:rPr lang="ru-RU" b="1"/>
              <a:t> </a:t>
            </a:r>
            <a:r>
              <a:rPr lang="ru-RU" b="1">
                <a:latin typeface="Calibri" pitchFamily="34" charset="0"/>
              </a:rPr>
              <a:t>ПУТЕШЕСТВИЯ</a:t>
            </a:r>
          </a:p>
          <a:p>
            <a:pPr algn="ctr"/>
            <a:r>
              <a:rPr lang="ru-RU" b="1">
                <a:latin typeface="Calibri" pitchFamily="34" charset="0"/>
              </a:rPr>
              <a:t>С</a:t>
            </a:r>
          </a:p>
          <a:p>
            <a:pPr algn="ctr"/>
            <a:r>
              <a:rPr lang="ru-RU" b="1">
                <a:latin typeface="Calibri" pitchFamily="34" charset="0"/>
              </a:rPr>
              <a:t>КОМФОРТОМ</a:t>
            </a:r>
          </a:p>
          <a:p>
            <a:pPr algn="ctr"/>
            <a:r>
              <a:rPr lang="ru-RU" b="1">
                <a:latin typeface="Calibri" pitchFamily="34" charset="0"/>
              </a:rPr>
              <a:t>ЧЕРЕЗ</a:t>
            </a:r>
          </a:p>
          <a:p>
            <a:pPr algn="ctr"/>
            <a:r>
              <a:rPr lang="ru-RU" b="1">
                <a:latin typeface="Calibri" pitchFamily="34" charset="0"/>
              </a:rPr>
              <a:t>ТАЙГУ </a:t>
            </a:r>
          </a:p>
          <a:p>
            <a:pPr algn="ctr"/>
            <a:r>
              <a:rPr lang="ru-RU" b="1">
                <a:latin typeface="Calibri" pitchFamily="34" charset="0"/>
              </a:rPr>
              <a:t>И</a:t>
            </a:r>
          </a:p>
          <a:p>
            <a:pPr algn="ctr"/>
            <a:r>
              <a:rPr lang="ru-RU" b="1">
                <a:latin typeface="Calibri" pitchFamily="34" charset="0"/>
              </a:rPr>
              <a:t>ТУНДРУ</a:t>
            </a:r>
            <a:endParaRPr lang="en-US" b="1">
              <a:latin typeface="Calibri" pitchFamily="34" charset="0"/>
            </a:endParaRPr>
          </a:p>
        </p:txBody>
      </p:sp>
      <p:pic>
        <p:nvPicPr>
          <p:cNvPr id="19463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908050"/>
            <a:ext cx="67468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://2.bp.blogspot.com/--67gzfVD14c/Uet5aqwNtrI/AAAAAAAAC60/QvZm2k5wTX4/s1600/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96044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 descr="http://www.7sky-omsk.ru/wp-content/uploads/2010/11/1011232-%D0%91%D0%BE%D0%BB%D1%8C%D1%88%D0%B5%D1%80%D0%B5%D1%87%D1%8C%D0%B5-%D1%81%D1%82%D0%B0%D1%80%D0%B8%D0%BD%D0%B0-%D1%81%D0%B8%D0%B1%D0%B8%D1%80%D1%81%D0%BA%D0%B0%D1%8F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861048"/>
            <a:ext cx="38164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" name="Рисунок 11" descr="http://www.newsn.ru/images/cache/600x400/crop/images%7Ccms-image-0000046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268760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" name="Рисунок 12" descr="http://kreditvomske.ru/wp-content/uploads/2015/08/wpid-suschestvuyut-na-svete-mesta_i_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861048"/>
            <a:ext cx="37444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0485" name="Заголовок 16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smtClean="0"/>
              <a:t>Что можно увидеть во время круиза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i="1" smtClean="0"/>
              <a:t> «Старина Сибирская»</a:t>
            </a: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7127875" y="5157788"/>
            <a:ext cx="2016125" cy="1439862"/>
          </a:xfrm>
          <a:prstGeom prst="wedgeRoundRectCallou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87" name="TextBox 20"/>
          <p:cNvSpPr txBox="1">
            <a:spLocks noChangeArrowheads="1"/>
          </p:cNvSpPr>
          <p:nvPr/>
        </p:nvSpPr>
        <p:spPr bwMode="auto">
          <a:xfrm>
            <a:off x="7308850" y="5516563"/>
            <a:ext cx="1600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latin typeface="Calibri" pitchFamily="34" charset="0"/>
              </a:rPr>
              <a:t>«Купеческие</a:t>
            </a:r>
          </a:p>
          <a:p>
            <a:r>
              <a:rPr lang="ru-RU" sz="2000" b="1" i="1">
                <a:latin typeface="Calibri" pitchFamily="34" charset="0"/>
              </a:rPr>
              <a:t>   усадьбы» </a:t>
            </a: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7127875" y="765175"/>
            <a:ext cx="2016125" cy="1439863"/>
          </a:xfrm>
          <a:prstGeom prst="wedgeRoundRectCallou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89" name="TextBox 22"/>
          <p:cNvSpPr txBox="1">
            <a:spLocks noChangeArrowheads="1"/>
          </p:cNvSpPr>
          <p:nvPr/>
        </p:nvSpPr>
        <p:spPr bwMode="auto">
          <a:xfrm>
            <a:off x="7380288" y="1125538"/>
            <a:ext cx="17637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latin typeface="Calibri" pitchFamily="34" charset="0"/>
              </a:rPr>
              <a:t>«Изба пчеловода» </a:t>
            </a:r>
          </a:p>
        </p:txBody>
      </p:sp>
      <p:sp>
        <p:nvSpPr>
          <p:cNvPr id="24" name="Скругленная прямоугольная выноска 23"/>
          <p:cNvSpPr>
            <a:spLocks noChangeArrowheads="1"/>
          </p:cNvSpPr>
          <p:nvPr/>
        </p:nvSpPr>
        <p:spPr bwMode="auto">
          <a:xfrm>
            <a:off x="0" y="3141663"/>
            <a:ext cx="2124075" cy="1439862"/>
          </a:xfrm>
          <a:prstGeom prst="wedgeRoundRectCallout">
            <a:avLst>
              <a:gd name="adj1" fmla="val -22347"/>
              <a:gd name="adj2" fmla="val 62458"/>
              <a:gd name="adj3" fmla="val 16667"/>
            </a:avLst>
          </a:prstGeom>
          <a:gradFill rotWithShape="1">
            <a:gsLst>
              <a:gs pos="0">
                <a:srgbClr val="FFF690"/>
              </a:gs>
              <a:gs pos="35001">
                <a:srgbClr val="FFF7B2"/>
              </a:gs>
              <a:gs pos="100000">
                <a:srgbClr val="FFFDE0"/>
              </a:gs>
            </a:gsLst>
            <a:lin ang="16200000" scaled="1"/>
          </a:gradFill>
          <a:ln w="9525" algn="ctr">
            <a:solidFill>
              <a:srgbClr val="CCB4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dk1"/>
                </a:solidFill>
                <a:latin typeface="+mn-lt"/>
                <a:cs typeface="+mn-cs"/>
              </a:rPr>
              <a:t>«Крестьянская усадьба» </a:t>
            </a:r>
          </a:p>
        </p:txBody>
      </p:sp>
      <p:pic>
        <p:nvPicPr>
          <p:cNvPr id="20491" name="Рисунок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146050"/>
            <a:ext cx="67468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 smtClean="0"/>
              <a:t>   Нарымский край – история политической ссылки</a:t>
            </a:r>
            <a:r>
              <a:rPr lang="en-US" sz="3100" b="1" dirty="0" smtClean="0"/>
              <a:t>.</a:t>
            </a:r>
            <a:r>
              <a:rPr lang="ru-RU" sz="3100" b="1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http://www.westsib.ru/data/images/2013/12/narim2/mg_25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388843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Рисунок 2" descr="http://img.cas.sk/img/11/full/1471974_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924944"/>
            <a:ext cx="4842421" cy="354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1508" name="Прямоугольник 4"/>
          <p:cNvSpPr>
            <a:spLocks noChangeArrowheads="1"/>
          </p:cNvSpPr>
          <p:nvPr/>
        </p:nvSpPr>
        <p:spPr bwMode="auto">
          <a:xfrm>
            <a:off x="179388" y="3644900"/>
            <a:ext cx="38163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В 1912 году он пробыл там в качестве ссыльного чуть больше месяца, а потом бежал</a:t>
            </a:r>
            <a:r>
              <a:rPr lang="en-US" i="1">
                <a:latin typeface="Calibri" pitchFamily="34" charset="0"/>
              </a:rPr>
              <a:t>.</a:t>
            </a:r>
            <a:endParaRPr lang="ru-RU" i="1">
              <a:latin typeface="Calibri" pitchFamily="34" charset="0"/>
            </a:endParaRPr>
          </a:p>
        </p:txBody>
      </p:sp>
      <p:sp>
        <p:nvSpPr>
          <p:cNvPr id="21509" name="Прямоугольник 5"/>
          <p:cNvSpPr>
            <a:spLocks noChangeArrowheads="1"/>
          </p:cNvSpPr>
          <p:nvPr/>
        </p:nvSpPr>
        <p:spPr bwMode="auto">
          <a:xfrm>
            <a:off x="4356100" y="1196975"/>
            <a:ext cx="45370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latin typeface="Calibri" pitchFamily="34" charset="0"/>
              </a:rPr>
              <a:t>Самым знаменитым нарымским </a:t>
            </a:r>
          </a:p>
          <a:p>
            <a:pPr algn="ctr"/>
            <a:r>
              <a:rPr lang="ru-RU" i="1">
                <a:latin typeface="Calibri" pitchFamily="34" charset="0"/>
              </a:rPr>
              <a:t>узником был "отец народов" </a:t>
            </a:r>
          </a:p>
          <a:p>
            <a:pPr algn="ctr"/>
            <a:r>
              <a:rPr lang="ru-RU" i="1">
                <a:latin typeface="Calibri" pitchFamily="34" charset="0"/>
              </a:rPr>
              <a:t>Иосиф Сталин</a:t>
            </a:r>
            <a:r>
              <a:rPr lang="en-US" i="1">
                <a:latin typeface="Calibri" pitchFamily="34" charset="0"/>
              </a:rPr>
              <a:t>.</a:t>
            </a:r>
            <a:endParaRPr lang="ru-RU" i="1">
              <a:latin typeface="Calibri" pitchFamily="34" charset="0"/>
            </a:endParaRPr>
          </a:p>
        </p:txBody>
      </p:sp>
      <p:pic>
        <p:nvPicPr>
          <p:cNvPr id="21510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6731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95536" y="4553744"/>
            <a:ext cx="3220190" cy="20422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3600" b="1" smtClean="0"/>
              <a:t>Тобольский кремль </a:t>
            </a:r>
          </a:p>
        </p:txBody>
      </p:sp>
      <p:sp>
        <p:nvSpPr>
          <p:cNvPr id="22530" name="Текст 5"/>
          <p:cNvSpPr>
            <a:spLocks noGrp="1"/>
          </p:cNvSpPr>
          <p:nvPr>
            <p:ph type="body" sz="half" idx="2"/>
          </p:nvPr>
        </p:nvSpPr>
        <p:spPr>
          <a:xfrm>
            <a:off x="539750" y="2492375"/>
            <a:ext cx="2925763" cy="37782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ru-RU" sz="1800" i="1" smtClean="0"/>
              <a:t>Единственный каменный кремль в Сибири, уникальный образец сибирского зодчества.</a:t>
            </a:r>
            <a:r>
              <a:rPr lang="en-US" sz="1800" i="1" smtClean="0"/>
              <a:t> </a:t>
            </a:r>
            <a:br>
              <a:rPr lang="en-US" sz="1800" i="1" smtClean="0"/>
            </a:br>
            <a:endParaRPr lang="en-US" sz="1800" i="1" smtClean="0"/>
          </a:p>
          <a:p>
            <a:pPr algn="ctr" eaLnBrk="1" hangingPunct="1">
              <a:lnSpc>
                <a:spcPct val="90000"/>
              </a:lnSpc>
            </a:pPr>
            <a:r>
              <a:rPr lang="ru-RU" sz="1800" i="1" smtClean="0"/>
              <a:t>Тобольский кремль, пройдя через несколько этапов развития от острога, деревянной крепости и каменной резиденции, в настоящее время является жемчужиной </a:t>
            </a:r>
            <a:r>
              <a:rPr lang="ru-RU" sz="1800" i="1" smtClean="0">
                <a:latin typeface="Arial" charset="0"/>
              </a:rPr>
              <a:t>с</a:t>
            </a:r>
            <a:r>
              <a:rPr lang="ru-RU" sz="1800" i="1" smtClean="0"/>
              <a:t>редневекой архитектуры Сибири.</a:t>
            </a:r>
            <a:endParaRPr lang="ru-RU" i="1" smtClean="0"/>
          </a:p>
        </p:txBody>
      </p:sp>
      <p:pic>
        <p:nvPicPr>
          <p:cNvPr id="4" name="Рисунок 3" descr="http://data20.gallery.ru/albums/gallery/66912-674a0-56702828-m750x740-u5b1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908720"/>
            <a:ext cx="4752528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 descr="http://img.2r.ru/routes/2015/08/803793d4b83aff68eba6c1dde8a7f74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3168352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2533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6913" y="115888"/>
            <a:ext cx="6731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15900"/>
            <a:ext cx="67468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limonte.ru/news/samot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211960" y="216024"/>
            <a:ext cx="4738911" cy="30387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6804025" y="2636838"/>
            <a:ext cx="2159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 i="1">
                <a:solidFill>
                  <a:schemeClr val="bg1"/>
                </a:solidFill>
                <a:latin typeface="Calibri" pitchFamily="34" charset="0"/>
              </a:rPr>
              <a:t>Озеро САМОТЛОР</a:t>
            </a:r>
          </a:p>
        </p:txBody>
      </p:sp>
      <p:pic>
        <p:nvPicPr>
          <p:cNvPr id="6148" name="Picture 4" descr="http://avangard-sk.ru/datso/img_originals/6E8E8ED83A0D-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181037" cy="31357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pic>
        <p:nvPicPr>
          <p:cNvPr id="6150" name="Picture 6" descr="http://www.myputnik.com/wp-content/uploads/2015/03/hantu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4" y="1030052"/>
            <a:ext cx="4025052" cy="23496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sp>
        <p:nvSpPr>
          <p:cNvPr id="23558" name="TextBox 2"/>
          <p:cNvSpPr txBox="1">
            <a:spLocks noChangeArrowheads="1"/>
          </p:cNvSpPr>
          <p:nvPr/>
        </p:nvSpPr>
        <p:spPr bwMode="auto">
          <a:xfrm>
            <a:off x="1403350" y="404813"/>
            <a:ext cx="2374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ХАНТЫ-МАНСИЙСК</a:t>
            </a:r>
          </a:p>
        </p:txBody>
      </p:sp>
      <p:pic>
        <p:nvPicPr>
          <p:cNvPr id="6152" name="Picture 8" descr="http://www.funlib.ru/cimg/2014/102011/521706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76064" y="3577487"/>
            <a:ext cx="4029133" cy="30218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/>
          </a:extLst>
        </p:spPr>
      </p:pic>
      <p:sp>
        <p:nvSpPr>
          <p:cNvPr id="23560" name="TextBox 5"/>
          <p:cNvSpPr txBox="1">
            <a:spLocks noChangeArrowheads="1"/>
          </p:cNvSpPr>
          <p:nvPr/>
        </p:nvSpPr>
        <p:spPr bwMode="auto">
          <a:xfrm>
            <a:off x="4859338" y="3644900"/>
            <a:ext cx="1368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Calibri" pitchFamily="34" charset="0"/>
              </a:rPr>
              <a:t>СУРГУТ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</TotalTime>
  <Words>987</Words>
  <Application>Microsoft Office PowerPoint</Application>
  <PresentationFormat>Экран (4:3)</PresentationFormat>
  <Paragraphs>140</Paragraphs>
  <Slides>33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Arial</vt:lpstr>
      <vt:lpstr>Calibri</vt:lpstr>
      <vt:lpstr>Тема Office</vt:lpstr>
      <vt:lpstr>Слайд 1</vt:lpstr>
      <vt:lpstr>Интересные факты о Сибири</vt:lpstr>
      <vt:lpstr>Слайд 3</vt:lpstr>
      <vt:lpstr>Слайд 4</vt:lpstr>
      <vt:lpstr>МАРШРУТЫ КРУИЗОВ</vt:lpstr>
      <vt:lpstr>Что можно увидеть во время круиза  «Старина Сибирская»</vt:lpstr>
      <vt:lpstr>    Нарымский край – история политической ссылки.  </vt:lpstr>
      <vt:lpstr>Слайд 8</vt:lpstr>
      <vt:lpstr>Слайд 9</vt:lpstr>
      <vt:lpstr>Слайд 10</vt:lpstr>
      <vt:lpstr>Т/х «РЕМИКС» – роскошный теплоход на реках Обь и Иртыш</vt:lpstr>
      <vt:lpstr>т/х «Ремикс»</vt:lpstr>
      <vt:lpstr>ЦАРСКИЕ АПАРТАМЕНТЫ  “Версаль“ и “Белые апартаменты”</vt:lpstr>
      <vt:lpstr>ГРАНД ЛЮКСЫ “Япония“ и “Турция”</vt:lpstr>
      <vt:lpstr>ЛЮКСЫ:  “Лазурный”, “Африка”, “Мексика”, “Египет”, “Индия”, “Китай”, “Лондон”, “Башмак”</vt:lpstr>
      <vt:lpstr>ЛЮКСЫ</vt:lpstr>
      <vt:lpstr>Слайд 17</vt:lpstr>
      <vt:lpstr>т/х «ПАРИС»</vt:lpstr>
      <vt:lpstr> The Yenisei River</vt:lpstr>
      <vt:lpstr>МАРШРУТ КРУИЗА</vt:lpstr>
      <vt:lpstr>Слайд 21</vt:lpstr>
      <vt:lpstr>Слайд 22</vt:lpstr>
      <vt:lpstr>Слайд 23</vt:lpstr>
      <vt:lpstr>Т/х  «КУПРИЯН» на реке ЕНИСЕЙ</vt:lpstr>
      <vt:lpstr>Т/х «КУПРИЯН». СЬЮТЫ.</vt:lpstr>
      <vt:lpstr>Слайд 26</vt:lpstr>
      <vt:lpstr>Слайд 27</vt:lpstr>
      <vt:lpstr>МАРШРУТ КРУИЗА</vt:lpstr>
      <vt:lpstr>Слайд 29</vt:lpstr>
      <vt:lpstr>Слайд 30</vt:lpstr>
      <vt:lpstr>Слайд 31</vt:lpstr>
      <vt:lpstr>Слайд 32</vt:lpstr>
      <vt:lpstr>Слайд 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Теплоход «Ремикс»</dc:title>
  <dc:creator>user</dc:creator>
  <cp:lastModifiedBy>Admin</cp:lastModifiedBy>
  <cp:revision>134</cp:revision>
  <dcterms:created xsi:type="dcterms:W3CDTF">2015-11-10T07:18:14Z</dcterms:created>
  <dcterms:modified xsi:type="dcterms:W3CDTF">2016-02-27T03:16:26Z</dcterms:modified>
</cp:coreProperties>
</file>